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56" r:id="rId3"/>
    <p:sldId id="257" r:id="rId4"/>
    <p:sldId id="258" r:id="rId5"/>
    <p:sldId id="259" r:id="rId6"/>
    <p:sldId id="261" r:id="rId7"/>
    <p:sldId id="260" r:id="rId8"/>
    <p:sldId id="264" r:id="rId9"/>
    <p:sldId id="267" r:id="rId10"/>
    <p:sldId id="291" r:id="rId11"/>
    <p:sldId id="265" r:id="rId12"/>
    <p:sldId id="290" r:id="rId13"/>
    <p:sldId id="269" r:id="rId14"/>
    <p:sldId id="270" r:id="rId15"/>
    <p:sldId id="266" r:id="rId16"/>
    <p:sldId id="271" r:id="rId17"/>
    <p:sldId id="272" r:id="rId18"/>
    <p:sldId id="274" r:id="rId19"/>
    <p:sldId id="275" r:id="rId20"/>
    <p:sldId id="273" r:id="rId21"/>
    <p:sldId id="277" r:id="rId22"/>
    <p:sldId id="278" r:id="rId23"/>
    <p:sldId id="279" r:id="rId24"/>
    <p:sldId id="276" r:id="rId25"/>
    <p:sldId id="292" r:id="rId26"/>
    <p:sldId id="294" r:id="rId27"/>
    <p:sldId id="296" r:id="rId28"/>
    <p:sldId id="281" r:id="rId29"/>
    <p:sldId id="283" r:id="rId30"/>
    <p:sldId id="284" r:id="rId31"/>
    <p:sldId id="287" r:id="rId32"/>
    <p:sldId id="288" r:id="rId33"/>
    <p:sldId id="293" r:id="rId34"/>
    <p:sldId id="289" r:id="rId3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0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9B95C-1B79-49FE-A95F-44EB9CA6B500}" type="datetimeFigureOut">
              <a:rPr lang="pl-PL" smtClean="0"/>
              <a:t>05.10.2021</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8FA020-DE52-4730-9903-70799AF6B06A}" type="slidenum">
              <a:rPr lang="pl-PL" smtClean="0"/>
              <a:t>‹#›</a:t>
            </a:fld>
            <a:endParaRPr lang="pl-PL"/>
          </a:p>
        </p:txBody>
      </p:sp>
    </p:spTree>
    <p:extLst>
      <p:ext uri="{BB962C8B-B14F-4D97-AF65-F5344CB8AC3E}">
        <p14:creationId xmlns:p14="http://schemas.microsoft.com/office/powerpoint/2010/main" val="4203315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AEDA1-495D-419C-9CE4-4DFB74A164A2}"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9241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D644B7E8-72D2-45B8-8BF6-5AEA7C260D4A}" type="datetimeFigureOut">
              <a:rPr lang="pl-PL" smtClean="0"/>
              <a:t>05.10.2021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56616B7-9099-445F-8733-3849FC768459}" type="slidenum">
              <a:rPr lang="pl-PL" smtClean="0"/>
              <a:t>‹#›</a:t>
            </a:fld>
            <a:endParaRPr lang="pl-PL"/>
          </a:p>
        </p:txBody>
      </p:sp>
    </p:spTree>
    <p:extLst>
      <p:ext uri="{BB962C8B-B14F-4D97-AF65-F5344CB8AC3E}">
        <p14:creationId xmlns:p14="http://schemas.microsoft.com/office/powerpoint/2010/main" val="460746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D644B7E8-72D2-45B8-8BF6-5AEA7C260D4A}" type="datetimeFigureOut">
              <a:rPr lang="pl-PL" smtClean="0"/>
              <a:t>05.10.2021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56616B7-9099-445F-8733-3849FC768459}" type="slidenum">
              <a:rPr lang="pl-PL" smtClean="0"/>
              <a:t>‹#›</a:t>
            </a:fld>
            <a:endParaRPr lang="pl-PL"/>
          </a:p>
        </p:txBody>
      </p:sp>
    </p:spTree>
    <p:extLst>
      <p:ext uri="{BB962C8B-B14F-4D97-AF65-F5344CB8AC3E}">
        <p14:creationId xmlns:p14="http://schemas.microsoft.com/office/powerpoint/2010/main" val="4052887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D644B7E8-72D2-45B8-8BF6-5AEA7C260D4A}" type="datetimeFigureOut">
              <a:rPr lang="pl-PL" smtClean="0"/>
              <a:t>05.10.2021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56616B7-9099-445F-8733-3849FC768459}" type="slidenum">
              <a:rPr lang="pl-PL" smtClean="0"/>
              <a:t>‹#›</a:t>
            </a:fld>
            <a:endParaRPr lang="pl-PL"/>
          </a:p>
        </p:txBody>
      </p:sp>
    </p:spTree>
    <p:extLst>
      <p:ext uri="{BB962C8B-B14F-4D97-AF65-F5344CB8AC3E}">
        <p14:creationId xmlns:p14="http://schemas.microsoft.com/office/powerpoint/2010/main" val="3230312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914400" y="2130426"/>
            <a:ext cx="103632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313BEB1-2AF7-453C-981E-140EE2E939C9}" type="datetimeFigureOut">
              <a:rPr lang="pl-PL" smtClean="0">
                <a:solidFill>
                  <a:prstClr val="black">
                    <a:tint val="75000"/>
                  </a:prstClr>
                </a:solidFill>
              </a:rPr>
              <a:pPr/>
              <a:t>05.10.2021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42E00024-3A4D-4BC7-BEFD-4D0D3F30976E}"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410512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13BEB1-2AF7-453C-981E-140EE2E939C9}" type="datetimeFigureOut">
              <a:rPr lang="pl-PL" smtClean="0">
                <a:solidFill>
                  <a:prstClr val="black">
                    <a:tint val="75000"/>
                  </a:prstClr>
                </a:solidFill>
              </a:rPr>
              <a:pPr/>
              <a:t>05.10.2021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42E00024-3A4D-4BC7-BEFD-4D0D3F30976E}"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759504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963084" y="4406901"/>
            <a:ext cx="103632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B313BEB1-2AF7-453C-981E-140EE2E939C9}" type="datetimeFigureOut">
              <a:rPr lang="pl-PL" smtClean="0">
                <a:solidFill>
                  <a:prstClr val="black">
                    <a:tint val="75000"/>
                  </a:prstClr>
                </a:solidFill>
              </a:rPr>
              <a:pPr/>
              <a:t>05.10.2021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42E00024-3A4D-4BC7-BEFD-4D0D3F30976E}"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999158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313BEB1-2AF7-453C-981E-140EE2E939C9}" type="datetimeFigureOut">
              <a:rPr lang="pl-PL" smtClean="0">
                <a:solidFill>
                  <a:prstClr val="black">
                    <a:tint val="75000"/>
                  </a:prstClr>
                </a:solidFill>
              </a:rPr>
              <a:pPr/>
              <a:t>05.10.2021</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42E00024-3A4D-4BC7-BEFD-4D0D3F30976E}"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445804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313BEB1-2AF7-453C-981E-140EE2E939C9}" type="datetimeFigureOut">
              <a:rPr lang="pl-PL" smtClean="0">
                <a:solidFill>
                  <a:prstClr val="black">
                    <a:tint val="75000"/>
                  </a:prstClr>
                </a:solidFill>
              </a:rPr>
              <a:pPr/>
              <a:t>05.10.2021</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42E00024-3A4D-4BC7-BEFD-4D0D3F30976E}"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272767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313BEB1-2AF7-453C-981E-140EE2E939C9}" type="datetimeFigureOut">
              <a:rPr lang="pl-PL" smtClean="0">
                <a:solidFill>
                  <a:prstClr val="black">
                    <a:tint val="75000"/>
                  </a:prstClr>
                </a:solidFill>
              </a:rPr>
              <a:pPr/>
              <a:t>05.10.2021</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42E00024-3A4D-4BC7-BEFD-4D0D3F30976E}"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239873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313BEB1-2AF7-453C-981E-140EE2E939C9}" type="datetimeFigureOut">
              <a:rPr lang="pl-PL" smtClean="0">
                <a:solidFill>
                  <a:prstClr val="black">
                    <a:tint val="75000"/>
                  </a:prstClr>
                </a:solidFill>
              </a:rPr>
              <a:pPr/>
              <a:t>05.10.2021</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42E00024-3A4D-4BC7-BEFD-4D0D3F30976E}"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633268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09601" y="273050"/>
            <a:ext cx="4011084"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13BEB1-2AF7-453C-981E-140EE2E939C9}" type="datetimeFigureOut">
              <a:rPr lang="pl-PL" smtClean="0">
                <a:solidFill>
                  <a:prstClr val="black">
                    <a:tint val="75000"/>
                  </a:prstClr>
                </a:solidFill>
              </a:rPr>
              <a:pPr/>
              <a:t>05.10.2021</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42E00024-3A4D-4BC7-BEFD-4D0D3F30976E}"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585009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D644B7E8-72D2-45B8-8BF6-5AEA7C260D4A}" type="datetimeFigureOut">
              <a:rPr lang="pl-PL" smtClean="0"/>
              <a:t>05.10.2021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56616B7-9099-445F-8733-3849FC768459}" type="slidenum">
              <a:rPr lang="pl-PL" smtClean="0"/>
              <a:t>‹#›</a:t>
            </a:fld>
            <a:endParaRPr lang="pl-PL"/>
          </a:p>
        </p:txBody>
      </p:sp>
    </p:spTree>
    <p:extLst>
      <p:ext uri="{BB962C8B-B14F-4D97-AF65-F5344CB8AC3E}">
        <p14:creationId xmlns:p14="http://schemas.microsoft.com/office/powerpoint/2010/main" val="4203736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2389717" y="4800600"/>
            <a:ext cx="73152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13BEB1-2AF7-453C-981E-140EE2E939C9}" type="datetimeFigureOut">
              <a:rPr lang="pl-PL" smtClean="0">
                <a:solidFill>
                  <a:prstClr val="black">
                    <a:tint val="75000"/>
                  </a:prstClr>
                </a:solidFill>
              </a:rPr>
              <a:pPr/>
              <a:t>05.10.2021</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42E00024-3A4D-4BC7-BEFD-4D0D3F30976E}"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16314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13BEB1-2AF7-453C-981E-140EE2E939C9}" type="datetimeFigureOut">
              <a:rPr lang="pl-PL" smtClean="0">
                <a:solidFill>
                  <a:prstClr val="black">
                    <a:tint val="75000"/>
                  </a:prstClr>
                </a:solidFill>
              </a:rPr>
              <a:pPr/>
              <a:t>05.10.2021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42E00024-3A4D-4BC7-BEFD-4D0D3F30976E}"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917024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839200" y="274639"/>
            <a:ext cx="27432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609600" y="274639"/>
            <a:ext cx="80264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13BEB1-2AF7-453C-981E-140EE2E939C9}" type="datetimeFigureOut">
              <a:rPr lang="pl-PL" smtClean="0">
                <a:solidFill>
                  <a:prstClr val="black">
                    <a:tint val="75000"/>
                  </a:prstClr>
                </a:solidFill>
              </a:rPr>
              <a:pPr/>
              <a:t>05.10.2021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42E00024-3A4D-4BC7-BEFD-4D0D3F30976E}"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927780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Edytuj style wzorca tekstu</a:t>
            </a:r>
          </a:p>
        </p:txBody>
      </p:sp>
      <p:sp>
        <p:nvSpPr>
          <p:cNvPr id="4" name="Symbol zastępczy daty 3"/>
          <p:cNvSpPr>
            <a:spLocks noGrp="1"/>
          </p:cNvSpPr>
          <p:nvPr>
            <p:ph type="dt" sz="half" idx="10"/>
          </p:nvPr>
        </p:nvSpPr>
        <p:spPr/>
        <p:txBody>
          <a:bodyPr/>
          <a:lstStyle/>
          <a:p>
            <a:fld id="{D644B7E8-72D2-45B8-8BF6-5AEA7C260D4A}" type="datetimeFigureOut">
              <a:rPr lang="pl-PL" smtClean="0"/>
              <a:t>05.10.2021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56616B7-9099-445F-8733-3849FC768459}" type="slidenum">
              <a:rPr lang="pl-PL" smtClean="0"/>
              <a:t>‹#›</a:t>
            </a:fld>
            <a:endParaRPr lang="pl-PL"/>
          </a:p>
        </p:txBody>
      </p:sp>
    </p:spTree>
    <p:extLst>
      <p:ext uri="{BB962C8B-B14F-4D97-AF65-F5344CB8AC3E}">
        <p14:creationId xmlns:p14="http://schemas.microsoft.com/office/powerpoint/2010/main" val="2342045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D644B7E8-72D2-45B8-8BF6-5AEA7C260D4A}" type="datetimeFigureOut">
              <a:rPr lang="pl-PL" smtClean="0"/>
              <a:t>05.10.2021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56616B7-9099-445F-8733-3849FC768459}" type="slidenum">
              <a:rPr lang="pl-PL" smtClean="0"/>
              <a:t>‹#›</a:t>
            </a:fld>
            <a:endParaRPr lang="pl-PL"/>
          </a:p>
        </p:txBody>
      </p:sp>
    </p:spTree>
    <p:extLst>
      <p:ext uri="{BB962C8B-B14F-4D97-AF65-F5344CB8AC3E}">
        <p14:creationId xmlns:p14="http://schemas.microsoft.com/office/powerpoint/2010/main" val="301856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D644B7E8-72D2-45B8-8BF6-5AEA7C260D4A}" type="datetimeFigureOut">
              <a:rPr lang="pl-PL" smtClean="0"/>
              <a:t>05.10.2021</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56616B7-9099-445F-8733-3849FC768459}" type="slidenum">
              <a:rPr lang="pl-PL" smtClean="0"/>
              <a:t>‹#›</a:t>
            </a:fld>
            <a:endParaRPr lang="pl-PL"/>
          </a:p>
        </p:txBody>
      </p:sp>
    </p:spTree>
    <p:extLst>
      <p:ext uri="{BB962C8B-B14F-4D97-AF65-F5344CB8AC3E}">
        <p14:creationId xmlns:p14="http://schemas.microsoft.com/office/powerpoint/2010/main" val="1326265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D644B7E8-72D2-45B8-8BF6-5AEA7C260D4A}" type="datetimeFigureOut">
              <a:rPr lang="pl-PL" smtClean="0"/>
              <a:t>05.10.2021</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56616B7-9099-445F-8733-3849FC768459}" type="slidenum">
              <a:rPr lang="pl-PL" smtClean="0"/>
              <a:t>‹#›</a:t>
            </a:fld>
            <a:endParaRPr lang="pl-PL"/>
          </a:p>
        </p:txBody>
      </p:sp>
    </p:spTree>
    <p:extLst>
      <p:ext uri="{BB962C8B-B14F-4D97-AF65-F5344CB8AC3E}">
        <p14:creationId xmlns:p14="http://schemas.microsoft.com/office/powerpoint/2010/main" val="101045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D644B7E8-72D2-45B8-8BF6-5AEA7C260D4A}" type="datetimeFigureOut">
              <a:rPr lang="pl-PL" smtClean="0"/>
              <a:t>05.10.2021</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56616B7-9099-445F-8733-3849FC768459}" type="slidenum">
              <a:rPr lang="pl-PL" smtClean="0"/>
              <a:t>‹#›</a:t>
            </a:fld>
            <a:endParaRPr lang="pl-PL"/>
          </a:p>
        </p:txBody>
      </p:sp>
    </p:spTree>
    <p:extLst>
      <p:ext uri="{BB962C8B-B14F-4D97-AF65-F5344CB8AC3E}">
        <p14:creationId xmlns:p14="http://schemas.microsoft.com/office/powerpoint/2010/main" val="1215783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D644B7E8-72D2-45B8-8BF6-5AEA7C260D4A}" type="datetimeFigureOut">
              <a:rPr lang="pl-PL" smtClean="0"/>
              <a:t>05.10.2021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56616B7-9099-445F-8733-3849FC768459}" type="slidenum">
              <a:rPr lang="pl-PL" smtClean="0"/>
              <a:t>‹#›</a:t>
            </a:fld>
            <a:endParaRPr lang="pl-PL"/>
          </a:p>
        </p:txBody>
      </p:sp>
    </p:spTree>
    <p:extLst>
      <p:ext uri="{BB962C8B-B14F-4D97-AF65-F5344CB8AC3E}">
        <p14:creationId xmlns:p14="http://schemas.microsoft.com/office/powerpoint/2010/main" val="1966714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D644B7E8-72D2-45B8-8BF6-5AEA7C260D4A}" type="datetimeFigureOut">
              <a:rPr lang="pl-PL" smtClean="0"/>
              <a:t>05.10.2021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56616B7-9099-445F-8733-3849FC768459}" type="slidenum">
              <a:rPr lang="pl-PL" smtClean="0"/>
              <a:t>‹#›</a:t>
            </a:fld>
            <a:endParaRPr lang="pl-PL"/>
          </a:p>
        </p:txBody>
      </p:sp>
    </p:spTree>
    <p:extLst>
      <p:ext uri="{BB962C8B-B14F-4D97-AF65-F5344CB8AC3E}">
        <p14:creationId xmlns:p14="http://schemas.microsoft.com/office/powerpoint/2010/main" val="1555115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44B7E8-72D2-45B8-8BF6-5AEA7C260D4A}" type="datetimeFigureOut">
              <a:rPr lang="pl-PL" smtClean="0"/>
              <a:t>05.10.2021</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6616B7-9099-445F-8733-3849FC768459}" type="slidenum">
              <a:rPr lang="pl-PL" smtClean="0"/>
              <a:t>‹#›</a:t>
            </a:fld>
            <a:endParaRPr lang="pl-PL"/>
          </a:p>
        </p:txBody>
      </p:sp>
    </p:spTree>
    <p:extLst>
      <p:ext uri="{BB962C8B-B14F-4D97-AF65-F5344CB8AC3E}">
        <p14:creationId xmlns:p14="http://schemas.microsoft.com/office/powerpoint/2010/main" val="3673639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3BEB1-2AF7-453C-981E-140EE2E939C9}" type="datetimeFigureOut">
              <a:rPr lang="pl-PL" smtClean="0">
                <a:solidFill>
                  <a:prstClr val="black">
                    <a:tint val="75000"/>
                  </a:prstClr>
                </a:solidFill>
              </a:rPr>
              <a:pPr/>
              <a:t>05.10.2021</a:t>
            </a:fld>
            <a:endParaRPr lang="pl-PL">
              <a:solidFill>
                <a:prstClr val="black">
                  <a:tint val="75000"/>
                </a:prstClr>
              </a:solidFill>
            </a:endParaRPr>
          </a:p>
        </p:txBody>
      </p:sp>
      <p:sp>
        <p:nvSpPr>
          <p:cNvPr id="5" name="Symbol zastępczy stop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E00024-3A4D-4BC7-BEFD-4D0D3F30976E}"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542481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p:cNvSpPr/>
          <p:nvPr/>
        </p:nvSpPr>
        <p:spPr>
          <a:xfrm>
            <a:off x="336884" y="1483138"/>
            <a:ext cx="7141945" cy="3477875"/>
          </a:xfrm>
          <a:prstGeom prst="rect">
            <a:avLst/>
          </a:prstGeom>
        </p:spPr>
        <p:txBody>
          <a:bodyPr wrap="square">
            <a:spAutoFit/>
          </a:bodyPr>
          <a:lstStyle/>
          <a:p>
            <a:pPr algn="ctr"/>
            <a:r>
              <a:rPr lang="en-US" sz="4400" b="1" i="1" dirty="0">
                <a:solidFill>
                  <a:srgbClr val="4BACC6">
                    <a:lumMod val="50000"/>
                  </a:srgbClr>
                </a:solidFill>
              </a:rPr>
              <a:t>Ergodicity in economics: experimental learning activities for </a:t>
            </a:r>
            <a:r>
              <a:rPr lang="en-US" sz="4400" b="1" i="1" dirty="0" smtClean="0">
                <a:solidFill>
                  <a:srgbClr val="FF0000"/>
                </a:solidFill>
              </a:rPr>
              <a:t>introductory</a:t>
            </a:r>
            <a:r>
              <a:rPr lang="pl-PL" sz="4400" b="1" i="1" dirty="0" smtClean="0">
                <a:solidFill>
                  <a:srgbClr val="FF0000"/>
                </a:solidFill>
              </a:rPr>
              <a:t> (?)</a:t>
            </a:r>
            <a:r>
              <a:rPr lang="en-US" sz="4400" b="1" i="1" dirty="0" smtClean="0">
                <a:solidFill>
                  <a:srgbClr val="FF0000"/>
                </a:solidFill>
              </a:rPr>
              <a:t> </a:t>
            </a:r>
            <a:r>
              <a:rPr lang="en-US" sz="4400" b="1" i="1" dirty="0">
                <a:solidFill>
                  <a:srgbClr val="4BACC6">
                    <a:lumMod val="50000"/>
                  </a:srgbClr>
                </a:solidFill>
              </a:rPr>
              <a:t>finance and economics students</a:t>
            </a:r>
            <a:endParaRPr lang="pl-PL" sz="4400" b="1" i="1" dirty="0">
              <a:solidFill>
                <a:srgbClr val="4BACC6">
                  <a:lumMod val="50000"/>
                </a:srgbClr>
              </a:solidFill>
              <a:latin typeface="Calibri"/>
            </a:endParaRPr>
          </a:p>
        </p:txBody>
      </p:sp>
      <p:sp>
        <p:nvSpPr>
          <p:cNvPr id="20" name="Prostokąt 19"/>
          <p:cNvSpPr/>
          <p:nvPr/>
        </p:nvSpPr>
        <p:spPr>
          <a:xfrm>
            <a:off x="910971" y="5175391"/>
            <a:ext cx="5100005" cy="1384995"/>
          </a:xfrm>
          <a:prstGeom prst="rect">
            <a:avLst/>
          </a:prstGeom>
        </p:spPr>
        <p:txBody>
          <a:bodyPr wrap="square">
            <a:spAutoFit/>
          </a:bodyPr>
          <a:lstStyle/>
          <a:p>
            <a:r>
              <a:rPr lang="pl-PL" sz="2800" b="1" i="1" dirty="0">
                <a:solidFill>
                  <a:srgbClr val="4BACC6">
                    <a:lumMod val="50000"/>
                  </a:srgbClr>
                </a:solidFill>
                <a:latin typeface="Calibri"/>
              </a:rPr>
              <a:t>Tomasz </a:t>
            </a:r>
            <a:r>
              <a:rPr lang="pl-PL" sz="2800" b="1" i="1" dirty="0" smtClean="0">
                <a:solidFill>
                  <a:srgbClr val="4BACC6">
                    <a:lumMod val="50000"/>
                  </a:srgbClr>
                </a:solidFill>
                <a:latin typeface="Calibri"/>
              </a:rPr>
              <a:t>Kopczewski</a:t>
            </a:r>
          </a:p>
          <a:p>
            <a:r>
              <a:rPr lang="pl-PL" sz="2800" b="1" i="1" dirty="0" smtClean="0">
                <a:solidFill>
                  <a:srgbClr val="4BACC6">
                    <a:lumMod val="50000"/>
                  </a:srgbClr>
                </a:solidFill>
                <a:latin typeface="Calibri"/>
              </a:rPr>
              <a:t> </a:t>
            </a:r>
          </a:p>
          <a:p>
            <a:r>
              <a:rPr lang="pl-PL" sz="2800" b="1" i="1" dirty="0" smtClean="0">
                <a:solidFill>
                  <a:schemeClr val="accent5">
                    <a:lumMod val="75000"/>
                  </a:schemeClr>
                </a:solidFill>
                <a:latin typeface="Calibri"/>
              </a:rPr>
              <a:t>Tomasz </a:t>
            </a:r>
            <a:r>
              <a:rPr lang="pl-PL" sz="2800" b="1" i="1" dirty="0">
                <a:solidFill>
                  <a:schemeClr val="accent5">
                    <a:lumMod val="75000"/>
                  </a:schemeClr>
                </a:solidFill>
                <a:latin typeface="Calibri"/>
              </a:rPr>
              <a:t>Potocki </a:t>
            </a:r>
            <a:endParaRPr lang="pl-PL" sz="2800" b="1" dirty="0">
              <a:solidFill>
                <a:schemeClr val="accent5">
                  <a:lumMod val="75000"/>
                </a:schemeClr>
              </a:solidFill>
              <a:latin typeface="Calibri"/>
            </a:endParaRPr>
          </a:p>
        </p:txBody>
      </p:sp>
      <p:sp>
        <p:nvSpPr>
          <p:cNvPr id="4" name="Prostokąt 3"/>
          <p:cNvSpPr/>
          <p:nvPr/>
        </p:nvSpPr>
        <p:spPr>
          <a:xfrm>
            <a:off x="336884" y="188640"/>
            <a:ext cx="11559941" cy="108012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6000" dirty="0">
                <a:solidFill>
                  <a:prstClr val="white"/>
                </a:solidFill>
              </a:rPr>
              <a:t>The AEEE Conference 2021</a:t>
            </a:r>
            <a:endParaRPr lang="pl-PL" sz="6000" dirty="0">
              <a:solidFill>
                <a:prstClr val="white"/>
              </a:solidFill>
              <a:latin typeface="Calibri"/>
            </a:endParaRPr>
          </a:p>
        </p:txBody>
      </p:sp>
      <p:pic>
        <p:nvPicPr>
          <p:cNvPr id="3" name="Obraz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096" y="5928037"/>
            <a:ext cx="4467225" cy="666750"/>
          </a:xfrm>
          <a:prstGeom prst="rect">
            <a:avLst/>
          </a:prstGeom>
          <a:ln>
            <a:noFill/>
          </a:ln>
          <a:effectLst>
            <a:outerShdw blurRad="292100" dist="139700" dir="2700000" algn="tl" rotWithShape="0">
              <a:srgbClr val="333333">
                <a:alpha val="65000"/>
              </a:srgbClr>
            </a:outerShdw>
          </a:effectLst>
        </p:spPr>
      </p:pic>
      <p:pic>
        <p:nvPicPr>
          <p:cNvPr id="2" name="Obraz 1"/>
          <p:cNvPicPr>
            <a:picLocks noChangeAspect="1"/>
          </p:cNvPicPr>
          <p:nvPr/>
        </p:nvPicPr>
        <p:blipFill>
          <a:blip r:embed="rId4"/>
          <a:stretch>
            <a:fillRect/>
          </a:stretch>
        </p:blipFill>
        <p:spPr>
          <a:xfrm>
            <a:off x="7979343" y="1065768"/>
            <a:ext cx="3634835" cy="2878041"/>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0747" y="4154000"/>
            <a:ext cx="1987642" cy="1614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0075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1908"/>
            <a:ext cx="12192000" cy="857250"/>
          </a:xfrm>
          <a:solidFill>
            <a:schemeClr val="accent5">
              <a:lumMod val="20000"/>
              <a:lumOff val="80000"/>
            </a:schemeClr>
          </a:solidFill>
        </p:spPr>
        <p:txBody>
          <a:bodyPr>
            <a:normAutofit/>
          </a:bodyPr>
          <a:lstStyle/>
          <a:p>
            <a:r>
              <a:rPr lang="pl-PL" b="1" dirty="0" err="1" smtClean="0">
                <a:solidFill>
                  <a:schemeClr val="accent5">
                    <a:lumMod val="50000"/>
                  </a:schemeClr>
                </a:solidFill>
              </a:rPr>
              <a:t>Path</a:t>
            </a:r>
            <a:r>
              <a:rPr lang="pl-PL" b="1" dirty="0" smtClean="0">
                <a:solidFill>
                  <a:schemeClr val="accent5">
                    <a:lumMod val="50000"/>
                  </a:schemeClr>
                </a:solidFill>
              </a:rPr>
              <a:t> </a:t>
            </a:r>
            <a:r>
              <a:rPr lang="pl-PL" b="1" dirty="0" err="1" smtClean="0">
                <a:solidFill>
                  <a:schemeClr val="accent5">
                    <a:lumMod val="50000"/>
                  </a:schemeClr>
                </a:solidFill>
              </a:rPr>
              <a:t>dependence</a:t>
            </a:r>
            <a:r>
              <a:rPr lang="pl-PL" b="1" dirty="0" smtClean="0">
                <a:solidFill>
                  <a:schemeClr val="accent5">
                    <a:lumMod val="50000"/>
                  </a:schemeClr>
                </a:solidFill>
              </a:rPr>
              <a:t> – </a:t>
            </a:r>
            <a:r>
              <a:rPr lang="en-US" b="1" dirty="0" smtClean="0">
                <a:solidFill>
                  <a:srgbClr val="4BACC6">
                    <a:lumMod val="50000"/>
                  </a:srgbClr>
                </a:solidFill>
              </a:rPr>
              <a:t>non-ergodic</a:t>
            </a:r>
            <a:r>
              <a:rPr lang="pl-PL" b="1" dirty="0" smtClean="0">
                <a:solidFill>
                  <a:srgbClr val="4BACC6">
                    <a:lumMod val="50000"/>
                  </a:srgbClr>
                </a:solidFill>
              </a:rPr>
              <a:t> </a:t>
            </a:r>
            <a:r>
              <a:rPr lang="pl-PL" b="1" dirty="0" err="1" smtClean="0">
                <a:solidFill>
                  <a:srgbClr val="4BACC6">
                    <a:lumMod val="50000"/>
                  </a:srgbClr>
                </a:solidFill>
              </a:rPr>
              <a:t>world</a:t>
            </a:r>
            <a:endParaRPr lang="en-US" b="1" dirty="0">
              <a:solidFill>
                <a:schemeClr val="accent5">
                  <a:lumMod val="50000"/>
                </a:schemeClr>
              </a:solidFill>
            </a:endParaRPr>
          </a:p>
        </p:txBody>
      </p:sp>
      <p:sp>
        <p:nvSpPr>
          <p:cNvPr id="3" name="Prostokąt 2"/>
          <p:cNvSpPr/>
          <p:nvPr/>
        </p:nvSpPr>
        <p:spPr>
          <a:xfrm>
            <a:off x="287020" y="1850196"/>
            <a:ext cx="11617960" cy="4524315"/>
          </a:xfrm>
          <a:prstGeom prst="rect">
            <a:avLst/>
          </a:prstGeom>
        </p:spPr>
        <p:txBody>
          <a:bodyPr wrap="square">
            <a:spAutoFit/>
          </a:bodyPr>
          <a:lstStyle/>
          <a:p>
            <a:pPr algn="just"/>
            <a:r>
              <a:rPr lang="pl-PL" sz="3200" b="1" dirty="0" smtClean="0">
                <a:solidFill>
                  <a:srgbClr val="4BACC6">
                    <a:lumMod val="50000"/>
                  </a:srgbClr>
                </a:solidFill>
              </a:rPr>
              <a:t>P</a:t>
            </a:r>
            <a:r>
              <a:rPr lang="en-US" sz="3200" b="1" dirty="0" err="1" smtClean="0">
                <a:solidFill>
                  <a:srgbClr val="4BACC6">
                    <a:lumMod val="50000"/>
                  </a:srgbClr>
                </a:solidFill>
              </a:rPr>
              <a:t>ath</a:t>
            </a:r>
            <a:r>
              <a:rPr lang="en-US" sz="3200" b="1" dirty="0" smtClean="0">
                <a:solidFill>
                  <a:srgbClr val="4BACC6">
                    <a:lumMod val="50000"/>
                  </a:srgbClr>
                </a:solidFill>
              </a:rPr>
              <a:t> </a:t>
            </a:r>
            <a:r>
              <a:rPr lang="en-US" sz="3200" b="1" dirty="0">
                <a:solidFill>
                  <a:srgbClr val="4BACC6">
                    <a:lumMod val="50000"/>
                  </a:srgbClr>
                </a:solidFill>
              </a:rPr>
              <a:t>dependence </a:t>
            </a:r>
            <a:r>
              <a:rPr lang="pl-PL" sz="3200" b="1" dirty="0" err="1" smtClean="0">
                <a:solidFill>
                  <a:srgbClr val="4BACC6">
                    <a:lumMod val="50000"/>
                  </a:srgbClr>
                </a:solidFill>
              </a:rPr>
              <a:t>is</a:t>
            </a:r>
            <a:r>
              <a:rPr lang="pl-PL" sz="3200" b="1" dirty="0" smtClean="0">
                <a:solidFill>
                  <a:srgbClr val="4BACC6">
                    <a:lumMod val="50000"/>
                  </a:srgbClr>
                </a:solidFill>
              </a:rPr>
              <a:t> </a:t>
            </a:r>
            <a:r>
              <a:rPr lang="en-US" sz="3200" b="1" dirty="0" smtClean="0">
                <a:solidFill>
                  <a:srgbClr val="4BACC6">
                    <a:lumMod val="50000"/>
                  </a:srgbClr>
                </a:solidFill>
              </a:rPr>
              <a:t>everywhere</a:t>
            </a:r>
            <a:r>
              <a:rPr lang="pl-PL" sz="3200" b="1" dirty="0" smtClean="0">
                <a:solidFill>
                  <a:srgbClr val="4BACC6">
                    <a:lumMod val="50000"/>
                  </a:srgbClr>
                </a:solidFill>
              </a:rPr>
              <a:t> </a:t>
            </a:r>
            <a:r>
              <a:rPr lang="en-US" sz="3200" b="1" dirty="0" smtClean="0">
                <a:solidFill>
                  <a:srgbClr val="4BACC6">
                    <a:lumMod val="50000"/>
                  </a:srgbClr>
                </a:solidFill>
              </a:rPr>
              <a:t>... </a:t>
            </a:r>
            <a:r>
              <a:rPr lang="en-US" sz="3200" b="1" dirty="0">
                <a:solidFill>
                  <a:srgbClr val="4BACC6">
                    <a:lumMod val="50000"/>
                  </a:srgbClr>
                </a:solidFill>
              </a:rPr>
              <a:t>but not </a:t>
            </a:r>
            <a:r>
              <a:rPr lang="en-US" sz="3200" b="1" dirty="0" smtClean="0">
                <a:solidFill>
                  <a:srgbClr val="4BACC6">
                    <a:lumMod val="50000"/>
                  </a:srgbClr>
                </a:solidFill>
              </a:rPr>
              <a:t>in</a:t>
            </a:r>
            <a:r>
              <a:rPr lang="pl-PL" sz="3200" b="1" dirty="0" smtClean="0">
                <a:solidFill>
                  <a:srgbClr val="4BACC6">
                    <a:lumMod val="50000"/>
                  </a:srgbClr>
                </a:solidFill>
              </a:rPr>
              <a:t> </a:t>
            </a:r>
            <a:r>
              <a:rPr lang="pl-PL" sz="3200" b="1" dirty="0" err="1" smtClean="0">
                <a:solidFill>
                  <a:srgbClr val="4BACC6">
                    <a:lumMod val="50000"/>
                  </a:srgbClr>
                </a:solidFill>
              </a:rPr>
              <a:t>teaching</a:t>
            </a:r>
            <a:r>
              <a:rPr lang="pl-PL" sz="3200" b="1" dirty="0" smtClean="0">
                <a:solidFill>
                  <a:srgbClr val="4BACC6">
                    <a:lumMod val="50000"/>
                  </a:srgbClr>
                </a:solidFill>
              </a:rPr>
              <a:t> </a:t>
            </a:r>
            <a:r>
              <a:rPr lang="en-US" sz="3200" b="1" dirty="0" smtClean="0">
                <a:solidFill>
                  <a:srgbClr val="4BACC6">
                    <a:lumMod val="50000"/>
                  </a:srgbClr>
                </a:solidFill>
              </a:rPr>
              <a:t>economics</a:t>
            </a:r>
            <a:r>
              <a:rPr lang="en-US" sz="3200" b="1" dirty="0">
                <a:solidFill>
                  <a:srgbClr val="4BACC6">
                    <a:lumMod val="50000"/>
                  </a:srgbClr>
                </a:solidFill>
              </a:rPr>
              <a:t>. </a:t>
            </a:r>
            <a:r>
              <a:rPr lang="pl-PL" sz="3200" b="1" dirty="0" err="1" smtClean="0">
                <a:solidFill>
                  <a:srgbClr val="4BACC6">
                    <a:lumMod val="50000"/>
                  </a:srgbClr>
                </a:solidFill>
              </a:rPr>
              <a:t>Why</a:t>
            </a:r>
            <a:r>
              <a:rPr lang="pl-PL" sz="3200" b="1" dirty="0" smtClean="0">
                <a:solidFill>
                  <a:srgbClr val="4BACC6">
                    <a:lumMod val="50000"/>
                  </a:srgbClr>
                </a:solidFill>
              </a:rPr>
              <a:t>? - </a:t>
            </a:r>
            <a:r>
              <a:rPr lang="en-US" sz="3200" b="1" dirty="0" smtClean="0">
                <a:solidFill>
                  <a:srgbClr val="4BACC6">
                    <a:lumMod val="50000"/>
                  </a:srgbClr>
                </a:solidFill>
              </a:rPr>
              <a:t>we </a:t>
            </a:r>
            <a:r>
              <a:rPr lang="en-US" sz="3200" b="1" dirty="0">
                <a:solidFill>
                  <a:srgbClr val="4BACC6">
                    <a:lumMod val="50000"/>
                  </a:srgbClr>
                </a:solidFill>
              </a:rPr>
              <a:t>have no theoretical </a:t>
            </a:r>
            <a:r>
              <a:rPr lang="en-US" sz="3200" b="1" dirty="0" smtClean="0">
                <a:solidFill>
                  <a:srgbClr val="4BACC6">
                    <a:lumMod val="50000"/>
                  </a:srgbClr>
                </a:solidFill>
              </a:rPr>
              <a:t>tools</a:t>
            </a:r>
            <a:r>
              <a:rPr lang="pl-PL" sz="3200" b="1" dirty="0" smtClean="0">
                <a:solidFill>
                  <a:srgbClr val="4BACC6">
                    <a:lumMod val="50000"/>
                  </a:srgbClr>
                </a:solidFill>
              </a:rPr>
              <a:t> to </a:t>
            </a:r>
            <a:r>
              <a:rPr lang="pl-PL" sz="3200" b="1" dirty="0" err="1" smtClean="0">
                <a:solidFill>
                  <a:srgbClr val="4BACC6">
                    <a:lumMod val="50000"/>
                  </a:srgbClr>
                </a:solidFill>
              </a:rPr>
              <a:t>deal</a:t>
            </a:r>
            <a:r>
              <a:rPr lang="pl-PL" sz="3200" b="1" dirty="0" smtClean="0">
                <a:solidFill>
                  <a:srgbClr val="4BACC6">
                    <a:lumMod val="50000"/>
                  </a:srgbClr>
                </a:solidFill>
              </a:rPr>
              <a:t> with the problem. In </a:t>
            </a:r>
            <a:r>
              <a:rPr lang="pl-PL" sz="3200" b="1" dirty="0" err="1" smtClean="0">
                <a:solidFill>
                  <a:srgbClr val="4BACC6">
                    <a:lumMod val="50000"/>
                  </a:srgbClr>
                </a:solidFill>
              </a:rPr>
              <a:t>ortodox</a:t>
            </a:r>
            <a:r>
              <a:rPr lang="pl-PL" sz="3200" b="1" dirty="0" smtClean="0">
                <a:solidFill>
                  <a:srgbClr val="4BACC6">
                    <a:lumMod val="50000"/>
                  </a:srgbClr>
                </a:solidFill>
              </a:rPr>
              <a:t> </a:t>
            </a:r>
            <a:r>
              <a:rPr lang="pl-PL" sz="3200" b="1" dirty="0" err="1" smtClean="0">
                <a:solidFill>
                  <a:srgbClr val="4BACC6">
                    <a:lumMod val="50000"/>
                  </a:srgbClr>
                </a:solidFill>
              </a:rPr>
              <a:t>economics</a:t>
            </a:r>
            <a:r>
              <a:rPr lang="pl-PL" sz="3200" b="1" dirty="0" smtClean="0">
                <a:solidFill>
                  <a:srgbClr val="4BACC6">
                    <a:lumMod val="50000"/>
                  </a:srgbClr>
                </a:solidFill>
              </a:rPr>
              <a:t> we </a:t>
            </a:r>
            <a:r>
              <a:rPr lang="pl-PL" sz="3200" b="1" dirty="0" err="1" smtClean="0">
                <a:solidFill>
                  <a:srgbClr val="4BACC6">
                    <a:lumMod val="50000"/>
                  </a:srgbClr>
                </a:solidFill>
              </a:rPr>
              <a:t>freeze</a:t>
            </a:r>
            <a:r>
              <a:rPr lang="pl-PL" sz="3200" b="1" dirty="0" smtClean="0">
                <a:solidFill>
                  <a:srgbClr val="4BACC6">
                    <a:lumMod val="50000"/>
                  </a:srgbClr>
                </a:solidFill>
              </a:rPr>
              <a:t> </a:t>
            </a:r>
            <a:r>
              <a:rPr lang="pl-PL" sz="3200" b="1" dirty="0" err="1" smtClean="0">
                <a:solidFill>
                  <a:srgbClr val="4BACC6">
                    <a:lumMod val="50000"/>
                  </a:srgbClr>
                </a:solidFill>
              </a:rPr>
              <a:t>time</a:t>
            </a:r>
            <a:r>
              <a:rPr lang="pl-PL" sz="3200" b="1" dirty="0" smtClean="0">
                <a:solidFill>
                  <a:srgbClr val="4BACC6">
                    <a:lumMod val="50000"/>
                  </a:srgbClr>
                </a:solidFill>
              </a:rPr>
              <a:t> ( Robinson). But </a:t>
            </a:r>
            <a:r>
              <a:rPr lang="en-US" sz="3200" b="1" dirty="0">
                <a:solidFill>
                  <a:srgbClr val="4BACC6">
                    <a:lumMod val="50000"/>
                  </a:srgbClr>
                </a:solidFill>
              </a:rPr>
              <a:t>now such a tool has </a:t>
            </a:r>
            <a:r>
              <a:rPr lang="en-US" sz="3200" b="1" dirty="0" smtClean="0">
                <a:solidFill>
                  <a:srgbClr val="4BACC6">
                    <a:lumMod val="50000"/>
                  </a:srgbClr>
                </a:solidFill>
              </a:rPr>
              <a:t>appeared</a:t>
            </a:r>
            <a:r>
              <a:rPr lang="pl-PL" sz="3200" b="1" dirty="0" smtClean="0">
                <a:solidFill>
                  <a:srgbClr val="4BACC6">
                    <a:lumMod val="50000"/>
                  </a:srgbClr>
                </a:solidFill>
              </a:rPr>
              <a:t>. </a:t>
            </a:r>
            <a:r>
              <a:rPr lang="en-US" sz="3200" b="1" dirty="0" smtClean="0">
                <a:solidFill>
                  <a:srgbClr val="4BACC6">
                    <a:lumMod val="50000"/>
                  </a:srgbClr>
                </a:solidFill>
              </a:rPr>
              <a:t>The </a:t>
            </a:r>
            <a:r>
              <a:rPr lang="pl-PL" sz="3200" b="1" dirty="0" smtClean="0">
                <a:solidFill>
                  <a:srgbClr val="4BACC6">
                    <a:lumMod val="50000"/>
                  </a:srgbClr>
                </a:solidFill>
              </a:rPr>
              <a:t>missing </a:t>
            </a:r>
            <a:r>
              <a:rPr lang="en-US" sz="3200" b="1" dirty="0" smtClean="0">
                <a:solidFill>
                  <a:srgbClr val="4BACC6">
                    <a:lumMod val="50000"/>
                  </a:srgbClr>
                </a:solidFill>
              </a:rPr>
              <a:t>concept of</a:t>
            </a:r>
            <a:r>
              <a:rPr lang="pl-PL" sz="3200" b="1" dirty="0" smtClean="0">
                <a:solidFill>
                  <a:srgbClr val="4BACC6">
                    <a:lumMod val="50000"/>
                  </a:srgbClr>
                </a:solidFill>
              </a:rPr>
              <a:t> </a:t>
            </a:r>
            <a:r>
              <a:rPr lang="pl-PL" sz="3200" b="1" dirty="0" err="1" smtClean="0">
                <a:solidFill>
                  <a:srgbClr val="4BACC6">
                    <a:lumMod val="50000"/>
                  </a:srgbClr>
                </a:solidFill>
              </a:rPr>
              <a:t>our</a:t>
            </a:r>
            <a:r>
              <a:rPr lang="pl-PL" sz="3200" b="1" dirty="0" smtClean="0">
                <a:solidFill>
                  <a:srgbClr val="4BACC6">
                    <a:lumMod val="50000"/>
                  </a:srgbClr>
                </a:solidFill>
              </a:rPr>
              <a:t> story </a:t>
            </a:r>
            <a:r>
              <a:rPr lang="pl-PL" sz="3200" b="1" dirty="0" err="1" smtClean="0">
                <a:solidFill>
                  <a:srgbClr val="4BACC6">
                    <a:lumMod val="50000"/>
                  </a:srgbClr>
                </a:solidFill>
              </a:rPr>
              <a:t>is</a:t>
            </a:r>
            <a:r>
              <a:rPr lang="pl-PL" sz="3200" b="1" dirty="0" smtClean="0">
                <a:solidFill>
                  <a:srgbClr val="4BACC6">
                    <a:lumMod val="50000"/>
                  </a:srgbClr>
                </a:solidFill>
              </a:rPr>
              <a:t> to </a:t>
            </a:r>
            <a:r>
              <a:rPr lang="pl-PL" sz="3200" b="1" dirty="0" err="1" smtClean="0">
                <a:solidFill>
                  <a:srgbClr val="4BACC6">
                    <a:lumMod val="50000"/>
                  </a:srgbClr>
                </a:solidFill>
              </a:rPr>
              <a:t>distinguish</a:t>
            </a:r>
            <a:r>
              <a:rPr lang="pl-PL" sz="3200" b="1" dirty="0" smtClean="0">
                <a:solidFill>
                  <a:srgbClr val="4BACC6">
                    <a:lumMod val="50000"/>
                  </a:srgbClr>
                </a:solidFill>
              </a:rPr>
              <a:t> </a:t>
            </a:r>
            <a:r>
              <a:rPr lang="pl-PL" sz="3200" b="1" dirty="0" err="1" smtClean="0">
                <a:solidFill>
                  <a:srgbClr val="4BACC6">
                    <a:lumMod val="50000"/>
                  </a:srgbClr>
                </a:solidFill>
              </a:rPr>
              <a:t>between</a:t>
            </a:r>
            <a:r>
              <a:rPr lang="en-US" sz="3200" b="1" dirty="0" smtClean="0">
                <a:solidFill>
                  <a:srgbClr val="4BACC6">
                    <a:lumMod val="50000"/>
                  </a:srgbClr>
                </a:solidFill>
              </a:rPr>
              <a:t> ergodicity and non-ergodicity</a:t>
            </a:r>
            <a:r>
              <a:rPr lang="pl-PL" sz="3200" b="1" dirty="0" smtClean="0">
                <a:solidFill>
                  <a:srgbClr val="4BACC6">
                    <a:lumMod val="50000"/>
                  </a:srgbClr>
                </a:solidFill>
              </a:rPr>
              <a:t>.</a:t>
            </a:r>
            <a:r>
              <a:rPr lang="en-US" sz="3200" b="1" dirty="0">
                <a:solidFill>
                  <a:srgbClr val="4BACC6">
                    <a:lumMod val="50000"/>
                  </a:srgbClr>
                </a:solidFill>
              </a:rPr>
              <a:t> We've been teaching a </a:t>
            </a:r>
            <a:r>
              <a:rPr lang="en-US" sz="3200" b="1" dirty="0" smtClean="0">
                <a:solidFill>
                  <a:srgbClr val="4BACC6">
                    <a:lumMod val="50000"/>
                  </a:srgbClr>
                </a:solidFill>
              </a:rPr>
              <a:t>t</a:t>
            </a:r>
            <a:r>
              <a:rPr lang="pl-PL" sz="3200" b="1" dirty="0" smtClean="0">
                <a:solidFill>
                  <a:srgbClr val="4BACC6">
                    <a:lumMod val="50000"/>
                  </a:srgbClr>
                </a:solidFill>
              </a:rPr>
              <a:t>h</a:t>
            </a:r>
            <a:r>
              <a:rPr lang="en-US" sz="3200" b="1" dirty="0" err="1" smtClean="0">
                <a:solidFill>
                  <a:srgbClr val="4BACC6">
                    <a:lumMod val="50000"/>
                  </a:srgbClr>
                </a:solidFill>
              </a:rPr>
              <a:t>eoreies</a:t>
            </a:r>
            <a:r>
              <a:rPr lang="en-US" sz="3200" b="1" dirty="0" smtClean="0">
                <a:solidFill>
                  <a:srgbClr val="4BACC6">
                    <a:lumMod val="50000"/>
                  </a:srgbClr>
                </a:solidFill>
              </a:rPr>
              <a:t> </a:t>
            </a:r>
            <a:r>
              <a:rPr lang="en-US" sz="3200" b="1" dirty="0">
                <a:solidFill>
                  <a:srgbClr val="4BACC6">
                    <a:lumMod val="50000"/>
                  </a:srgbClr>
                </a:solidFill>
              </a:rPr>
              <a:t>based on </a:t>
            </a:r>
            <a:r>
              <a:rPr lang="en-US" sz="3200" b="1" dirty="0" smtClean="0">
                <a:solidFill>
                  <a:srgbClr val="4BACC6">
                    <a:lumMod val="50000"/>
                  </a:srgbClr>
                </a:solidFill>
              </a:rPr>
              <a:t>hid</a:t>
            </a:r>
            <a:r>
              <a:rPr lang="pl-PL" sz="3200" b="1" dirty="0" smtClean="0">
                <a:solidFill>
                  <a:srgbClr val="4BACC6">
                    <a:lumMod val="50000"/>
                  </a:srgbClr>
                </a:solidFill>
              </a:rPr>
              <a:t>d</a:t>
            </a:r>
            <a:r>
              <a:rPr lang="en-US" sz="3200" b="1" dirty="0" err="1" smtClean="0">
                <a:solidFill>
                  <a:srgbClr val="4BACC6">
                    <a:lumMod val="50000"/>
                  </a:srgbClr>
                </a:solidFill>
              </a:rPr>
              <a:t>en</a:t>
            </a:r>
            <a:r>
              <a:rPr lang="en-US" sz="3200" b="1" dirty="0" smtClean="0">
                <a:solidFill>
                  <a:srgbClr val="4BACC6">
                    <a:lumMod val="50000"/>
                  </a:srgbClr>
                </a:solidFill>
              </a:rPr>
              <a:t> </a:t>
            </a:r>
            <a:r>
              <a:rPr lang="en-US" sz="3200" b="1" dirty="0">
                <a:solidFill>
                  <a:srgbClr val="4BACC6">
                    <a:lumMod val="50000"/>
                  </a:srgbClr>
                </a:solidFill>
              </a:rPr>
              <a:t>ergodic assumption and the </a:t>
            </a:r>
            <a:r>
              <a:rPr lang="en-US" sz="3200" b="1" dirty="0" smtClean="0">
                <a:solidFill>
                  <a:srgbClr val="4BACC6">
                    <a:lumMod val="50000"/>
                  </a:srgbClr>
                </a:solidFill>
              </a:rPr>
              <a:t>so</a:t>
            </a:r>
            <a:r>
              <a:rPr lang="pl-PL" sz="3200" b="1" dirty="0" smtClean="0">
                <a:solidFill>
                  <a:srgbClr val="4BACC6">
                    <a:lumMod val="50000"/>
                  </a:srgbClr>
                </a:solidFill>
              </a:rPr>
              <a:t>c</a:t>
            </a:r>
            <a:r>
              <a:rPr lang="en-US" sz="3200" b="1" dirty="0" err="1" smtClean="0">
                <a:solidFill>
                  <a:srgbClr val="4BACC6">
                    <a:lumMod val="50000"/>
                  </a:srgbClr>
                </a:solidFill>
              </a:rPr>
              <a:t>ial</a:t>
            </a:r>
            <a:r>
              <a:rPr lang="en-US" sz="3200" b="1" dirty="0" smtClean="0">
                <a:solidFill>
                  <a:srgbClr val="4BACC6">
                    <a:lumMod val="50000"/>
                  </a:srgbClr>
                </a:solidFill>
              </a:rPr>
              <a:t> </a:t>
            </a:r>
            <a:r>
              <a:rPr lang="en-US" sz="3200" b="1" dirty="0">
                <a:solidFill>
                  <a:srgbClr val="4BACC6">
                    <a:lumMod val="50000"/>
                  </a:srgbClr>
                </a:solidFill>
              </a:rPr>
              <a:t>systems are non </a:t>
            </a:r>
            <a:r>
              <a:rPr lang="en-US" sz="3200" b="1" dirty="0" smtClean="0">
                <a:solidFill>
                  <a:srgbClr val="4BACC6">
                    <a:lumMod val="50000"/>
                  </a:srgbClr>
                </a:solidFill>
              </a:rPr>
              <a:t>–</a:t>
            </a:r>
            <a:r>
              <a:rPr lang="pl-PL" sz="3200" b="1" dirty="0" smtClean="0">
                <a:solidFill>
                  <a:srgbClr val="4BACC6">
                    <a:lumMod val="50000"/>
                  </a:srgbClr>
                </a:solidFill>
              </a:rPr>
              <a:t> </a:t>
            </a:r>
            <a:r>
              <a:rPr lang="en-US" sz="3200" b="1" dirty="0" smtClean="0">
                <a:solidFill>
                  <a:srgbClr val="4BACC6">
                    <a:lumMod val="50000"/>
                  </a:srgbClr>
                </a:solidFill>
              </a:rPr>
              <a:t>ergodic</a:t>
            </a:r>
            <a:r>
              <a:rPr lang="pl-PL" sz="3200" b="1" dirty="0" smtClean="0">
                <a:solidFill>
                  <a:srgbClr val="4BACC6">
                    <a:lumMod val="50000"/>
                  </a:srgbClr>
                </a:solidFill>
              </a:rPr>
              <a:t> one</a:t>
            </a:r>
            <a:r>
              <a:rPr lang="en-US" sz="3200" b="1" dirty="0" smtClean="0">
                <a:solidFill>
                  <a:srgbClr val="4BACC6">
                    <a:lumMod val="50000"/>
                  </a:srgbClr>
                </a:solidFill>
              </a:rPr>
              <a:t>. </a:t>
            </a:r>
            <a:r>
              <a:rPr lang="pl-PL" sz="3200" b="1" dirty="0" smtClean="0">
                <a:solidFill>
                  <a:srgbClr val="4BACC6">
                    <a:lumMod val="50000"/>
                  </a:srgbClr>
                </a:solidFill>
              </a:rPr>
              <a:t>It </a:t>
            </a:r>
            <a:r>
              <a:rPr lang="en-US" sz="3200" b="1" dirty="0" smtClean="0">
                <a:solidFill>
                  <a:srgbClr val="4BACC6">
                    <a:lumMod val="50000"/>
                  </a:srgbClr>
                </a:solidFill>
              </a:rPr>
              <a:t>can supplement our incomplete storytelling about risk and uncertainty, but how include it in teaching?</a:t>
            </a:r>
            <a:r>
              <a:rPr lang="pl-PL" sz="3200" b="1" dirty="0" smtClean="0">
                <a:solidFill>
                  <a:srgbClr val="4BACC6">
                    <a:lumMod val="50000"/>
                  </a:srgbClr>
                </a:solidFill>
              </a:rPr>
              <a:t> </a:t>
            </a:r>
            <a:endParaRPr lang="en-US" sz="3200" b="1" dirty="0" smtClean="0">
              <a:solidFill>
                <a:srgbClr val="4BACC6">
                  <a:lumMod val="50000"/>
                </a:srgbClr>
              </a:solidFill>
            </a:endParaRPr>
          </a:p>
        </p:txBody>
      </p:sp>
      <p:sp>
        <p:nvSpPr>
          <p:cNvPr id="4" name="AutoShape 2" descr="\Pr(A\land B)\leq \Pr(A)"/>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l-PL" sz="1350">
              <a:solidFill>
                <a:prstClr val="black"/>
              </a:solidFill>
              <a:latin typeface="Calibri"/>
            </a:endParaRPr>
          </a:p>
        </p:txBody>
      </p:sp>
    </p:spTree>
    <p:extLst>
      <p:ext uri="{BB962C8B-B14F-4D97-AF65-F5344CB8AC3E}">
        <p14:creationId xmlns:p14="http://schemas.microsoft.com/office/powerpoint/2010/main" val="3899966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12192000" cy="1124744"/>
          </a:xfrm>
          <a:solidFill>
            <a:schemeClr val="accent5">
              <a:lumMod val="20000"/>
              <a:lumOff val="80000"/>
            </a:schemeClr>
          </a:solidFill>
        </p:spPr>
        <p:txBody>
          <a:bodyPr>
            <a:noAutofit/>
          </a:bodyPr>
          <a:lstStyle/>
          <a:p>
            <a:r>
              <a:rPr lang="pl-PL" sz="4000" b="1" dirty="0" err="1">
                <a:solidFill>
                  <a:schemeClr val="accent5">
                    <a:lumMod val="50000"/>
                  </a:schemeClr>
                </a:solidFill>
              </a:rPr>
              <a:t>Path</a:t>
            </a:r>
            <a:r>
              <a:rPr lang="pl-PL" sz="4000" b="1" dirty="0">
                <a:solidFill>
                  <a:schemeClr val="accent5">
                    <a:lumMod val="50000"/>
                  </a:schemeClr>
                </a:solidFill>
              </a:rPr>
              <a:t> </a:t>
            </a:r>
            <a:r>
              <a:rPr lang="pl-PL" sz="4000" b="1" dirty="0" err="1">
                <a:solidFill>
                  <a:schemeClr val="accent5">
                    <a:lumMod val="50000"/>
                  </a:schemeClr>
                </a:solidFill>
              </a:rPr>
              <a:t>dependence</a:t>
            </a:r>
            <a:r>
              <a:rPr lang="pl-PL" sz="4000" b="1" dirty="0">
                <a:solidFill>
                  <a:schemeClr val="accent5">
                    <a:lumMod val="50000"/>
                  </a:schemeClr>
                </a:solidFill>
              </a:rPr>
              <a:t> – non-</a:t>
            </a:r>
            <a:r>
              <a:rPr lang="pl-PL" sz="4000" b="1" dirty="0" err="1">
                <a:solidFill>
                  <a:schemeClr val="accent5">
                    <a:lumMod val="50000"/>
                  </a:schemeClr>
                </a:solidFill>
              </a:rPr>
              <a:t>ergodic</a:t>
            </a:r>
            <a:r>
              <a:rPr lang="pl-PL" sz="4000" b="1" dirty="0">
                <a:solidFill>
                  <a:schemeClr val="accent5">
                    <a:lumMod val="50000"/>
                  </a:schemeClr>
                </a:solidFill>
              </a:rPr>
              <a:t> </a:t>
            </a:r>
            <a:r>
              <a:rPr lang="pl-PL" sz="4000" b="1" dirty="0" err="1" smtClean="0">
                <a:solidFill>
                  <a:schemeClr val="accent5">
                    <a:lumMod val="50000"/>
                  </a:schemeClr>
                </a:solidFill>
              </a:rPr>
              <a:t>world</a:t>
            </a:r>
            <a:r>
              <a:rPr lang="pl-PL" sz="4000" b="1" dirty="0" smtClean="0">
                <a:solidFill>
                  <a:schemeClr val="accent5">
                    <a:lumMod val="50000"/>
                  </a:schemeClr>
                </a:solidFill>
              </a:rPr>
              <a:t> </a:t>
            </a:r>
            <a:endParaRPr lang="en-US" sz="7200" b="1" dirty="0">
              <a:solidFill>
                <a:schemeClr val="accent5">
                  <a:lumMod val="50000"/>
                </a:schemeClr>
              </a:solidFill>
            </a:endParaRPr>
          </a:p>
        </p:txBody>
      </p:sp>
      <p:sp>
        <p:nvSpPr>
          <p:cNvPr id="4" name="Prostokąt 3"/>
          <p:cNvSpPr/>
          <p:nvPr/>
        </p:nvSpPr>
        <p:spPr>
          <a:xfrm>
            <a:off x="937392" y="3129130"/>
            <a:ext cx="11158355" cy="3416320"/>
          </a:xfrm>
          <a:prstGeom prst="rect">
            <a:avLst/>
          </a:prstGeom>
        </p:spPr>
        <p:txBody>
          <a:bodyPr wrap="square">
            <a:spAutoFit/>
          </a:bodyPr>
          <a:lstStyle/>
          <a:p>
            <a:pPr algn="just"/>
            <a:r>
              <a:rPr lang="en-GB" i="1" dirty="0" smtClean="0"/>
              <a:t>When </a:t>
            </a:r>
            <a:r>
              <a:rPr lang="en-GB" i="1" dirty="0"/>
              <a:t>you assume the economic processes to be ergodic, ensemble and time averages are identical. Let me give an example: Assume we have a market with an asset priced at 100 €. Then imagine the price first goes up by 50% and then later falls by 50%. The ensemble average for this asset would be 100 €- because we here envision two parallel universes (markets) where the asset-price falls in one universe (market) with 50% to 50 €, and in another universe (market) it goes up with 50% to 150 €, giving an average of 100 € ((150+50)/2). The time average for this asset would be 75 € – because we here envision one universe (market) where the asset-price first rises by 50% to 150 €, and then falls by 50% to 75 € (0.5*150).</a:t>
            </a:r>
          </a:p>
          <a:p>
            <a:pPr algn="just"/>
            <a:endParaRPr lang="en-GB" i="1" dirty="0"/>
          </a:p>
          <a:p>
            <a:pPr algn="just"/>
            <a:r>
              <a:rPr lang="en-GB" i="1" dirty="0"/>
              <a:t>From the ensemble perspective nothing really, on average, happens. From the time perspective lots of things really, on average, happen.</a:t>
            </a:r>
            <a:r>
              <a:rPr lang="pl-PL" i="1" dirty="0"/>
              <a:t> </a:t>
            </a:r>
            <a:r>
              <a:rPr lang="en-GB" i="1" dirty="0"/>
              <a:t>Assuming ergodicity there would have been no difference at all.</a:t>
            </a:r>
            <a:r>
              <a:rPr lang="pl-PL" i="1" dirty="0"/>
              <a:t> </a:t>
            </a:r>
          </a:p>
          <a:p>
            <a:pPr algn="just"/>
            <a:endParaRPr lang="pl-PL" i="1" dirty="0"/>
          </a:p>
          <a:p>
            <a:pPr algn="just"/>
            <a:r>
              <a:rPr lang="pl-PL" i="1" dirty="0"/>
              <a:t>https://larspsyll.wordpress.com/2013/08/19/keynes-and-knight-on-uncertainty-whats-the-difference/</a:t>
            </a:r>
            <a:endParaRPr lang="pl-PL" sz="2400" i="1" dirty="0"/>
          </a:p>
        </p:txBody>
      </p:sp>
      <p:sp>
        <p:nvSpPr>
          <p:cNvPr id="5" name="Prostokąt 4"/>
          <p:cNvSpPr/>
          <p:nvPr/>
        </p:nvSpPr>
        <p:spPr>
          <a:xfrm>
            <a:off x="131010" y="1218996"/>
            <a:ext cx="11026273" cy="1815882"/>
          </a:xfrm>
          <a:prstGeom prst="rect">
            <a:avLst/>
          </a:prstGeom>
        </p:spPr>
        <p:txBody>
          <a:bodyPr wrap="square">
            <a:spAutoFit/>
          </a:bodyPr>
          <a:lstStyle/>
          <a:p>
            <a:pPr algn="just"/>
            <a:r>
              <a:rPr lang="en-US" sz="2800" b="1" dirty="0">
                <a:solidFill>
                  <a:srgbClr val="4BACC6">
                    <a:lumMod val="50000"/>
                  </a:srgbClr>
                </a:solidFill>
              </a:rPr>
              <a:t>The </a:t>
            </a:r>
            <a:r>
              <a:rPr lang="pl-PL" sz="2800" b="1" dirty="0" err="1" smtClean="0">
                <a:solidFill>
                  <a:srgbClr val="4BACC6">
                    <a:lumMod val="50000"/>
                  </a:srgbClr>
                </a:solidFill>
              </a:rPr>
              <a:t>ergodicity</a:t>
            </a:r>
            <a:r>
              <a:rPr lang="pl-PL" sz="2800" b="1" dirty="0" smtClean="0">
                <a:solidFill>
                  <a:srgbClr val="4BACC6">
                    <a:lumMod val="50000"/>
                  </a:srgbClr>
                </a:solidFill>
              </a:rPr>
              <a:t> </a:t>
            </a:r>
            <a:r>
              <a:rPr lang="pl-PL" sz="2800" b="1" dirty="0" err="1" smtClean="0">
                <a:solidFill>
                  <a:srgbClr val="4BACC6">
                    <a:lumMod val="50000"/>
                  </a:srgbClr>
                </a:solidFill>
              </a:rPr>
              <a:t>concept</a:t>
            </a:r>
            <a:r>
              <a:rPr lang="en-US" sz="2800" b="1" dirty="0" smtClean="0">
                <a:solidFill>
                  <a:srgbClr val="4BACC6">
                    <a:lumMod val="50000"/>
                  </a:srgbClr>
                </a:solidFill>
              </a:rPr>
              <a:t> </a:t>
            </a:r>
            <a:r>
              <a:rPr lang="en-US" sz="2800" b="1" dirty="0">
                <a:solidFill>
                  <a:srgbClr val="4BACC6">
                    <a:lumMod val="50000"/>
                  </a:srgbClr>
                </a:solidFill>
              </a:rPr>
              <a:t>is not trivial and first of all, it is difficult to convince ourselves of something which is not intuitive and raises our cognitive dissonance. How to use the concept of parallel worlds during an introductory lecture? </a:t>
            </a:r>
            <a:endParaRPr lang="pl-PL" sz="2800" b="1" dirty="0" smtClean="0">
              <a:solidFill>
                <a:srgbClr val="4BACC6">
                  <a:lumMod val="50000"/>
                </a:srgbClr>
              </a:solidFill>
            </a:endParaRPr>
          </a:p>
        </p:txBody>
      </p:sp>
    </p:spTree>
    <p:extLst>
      <p:ext uri="{BB962C8B-B14F-4D97-AF65-F5344CB8AC3E}">
        <p14:creationId xmlns:p14="http://schemas.microsoft.com/office/powerpoint/2010/main" val="2725351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1908"/>
            <a:ext cx="12192000" cy="857250"/>
          </a:xfrm>
          <a:solidFill>
            <a:schemeClr val="accent5">
              <a:lumMod val="20000"/>
              <a:lumOff val="80000"/>
            </a:schemeClr>
          </a:solidFill>
        </p:spPr>
        <p:txBody>
          <a:bodyPr>
            <a:normAutofit/>
          </a:bodyPr>
          <a:lstStyle/>
          <a:p>
            <a:r>
              <a:rPr lang="pl-PL" b="1" i="1" dirty="0" smtClean="0">
                <a:solidFill>
                  <a:schemeClr val="accent5">
                    <a:lumMod val="50000"/>
                  </a:schemeClr>
                </a:solidFill>
              </a:rPr>
              <a:t>Time and </a:t>
            </a:r>
            <a:r>
              <a:rPr lang="pl-PL" b="1" i="1" dirty="0" err="1" smtClean="0">
                <a:solidFill>
                  <a:schemeClr val="accent5">
                    <a:lumMod val="50000"/>
                  </a:schemeClr>
                </a:solidFill>
              </a:rPr>
              <a:t>path</a:t>
            </a:r>
            <a:r>
              <a:rPr lang="pl-PL" b="1" i="1" dirty="0" smtClean="0">
                <a:solidFill>
                  <a:schemeClr val="accent5">
                    <a:lumMod val="50000"/>
                  </a:schemeClr>
                </a:solidFill>
              </a:rPr>
              <a:t> </a:t>
            </a:r>
            <a:r>
              <a:rPr lang="pl-PL" b="1" i="1" dirty="0" err="1" smtClean="0">
                <a:solidFill>
                  <a:schemeClr val="accent5">
                    <a:lumMod val="50000"/>
                  </a:schemeClr>
                </a:solidFill>
              </a:rPr>
              <a:t>dependence</a:t>
            </a:r>
            <a:r>
              <a:rPr lang="pl-PL" b="1" i="1" dirty="0" smtClean="0">
                <a:solidFill>
                  <a:schemeClr val="accent5">
                    <a:lumMod val="50000"/>
                  </a:schemeClr>
                </a:solidFill>
              </a:rPr>
              <a:t> </a:t>
            </a:r>
            <a:endParaRPr lang="en-US" b="1" i="1" dirty="0">
              <a:solidFill>
                <a:schemeClr val="accent5">
                  <a:lumMod val="50000"/>
                </a:schemeClr>
              </a:solidFill>
            </a:endParaRPr>
          </a:p>
        </p:txBody>
      </p:sp>
      <p:sp>
        <p:nvSpPr>
          <p:cNvPr id="3" name="Prostokąt 2"/>
          <p:cNvSpPr/>
          <p:nvPr/>
        </p:nvSpPr>
        <p:spPr>
          <a:xfrm>
            <a:off x="701039" y="1606154"/>
            <a:ext cx="10781899" cy="4524315"/>
          </a:xfrm>
          <a:prstGeom prst="rect">
            <a:avLst/>
          </a:prstGeom>
        </p:spPr>
        <p:txBody>
          <a:bodyPr wrap="square">
            <a:spAutoFit/>
          </a:bodyPr>
          <a:lstStyle/>
          <a:p>
            <a:pPr algn="just"/>
            <a:r>
              <a:rPr lang="pl-PL" sz="3600" b="1" dirty="0" err="1" smtClean="0">
                <a:solidFill>
                  <a:srgbClr val="4BACC6">
                    <a:lumMod val="50000"/>
                  </a:srgbClr>
                </a:solidFill>
              </a:rPr>
              <a:t>Our</a:t>
            </a:r>
            <a:r>
              <a:rPr lang="pl-PL" sz="3600" b="1" dirty="0" smtClean="0">
                <a:solidFill>
                  <a:srgbClr val="4BACC6">
                    <a:lumMod val="50000"/>
                  </a:srgbClr>
                </a:solidFill>
              </a:rPr>
              <a:t> </a:t>
            </a:r>
            <a:r>
              <a:rPr lang="pl-PL" sz="3600" b="1" dirty="0" err="1" smtClean="0">
                <a:solidFill>
                  <a:srgbClr val="4BACC6">
                    <a:lumMod val="50000"/>
                  </a:srgbClr>
                </a:solidFill>
              </a:rPr>
              <a:t>challange</a:t>
            </a:r>
            <a:r>
              <a:rPr lang="pl-PL" sz="3600" b="1" dirty="0" smtClean="0">
                <a:solidFill>
                  <a:srgbClr val="4BACC6">
                    <a:lumMod val="50000"/>
                  </a:srgbClr>
                </a:solidFill>
              </a:rPr>
              <a:t> </a:t>
            </a:r>
            <a:r>
              <a:rPr lang="pl-PL" sz="3600" b="1" dirty="0" err="1" smtClean="0">
                <a:solidFill>
                  <a:srgbClr val="4BACC6">
                    <a:lumMod val="50000"/>
                  </a:srgbClr>
                </a:solidFill>
              </a:rPr>
              <a:t>is</a:t>
            </a:r>
            <a:r>
              <a:rPr lang="pl-PL" sz="3600" b="1" dirty="0" smtClean="0">
                <a:solidFill>
                  <a:srgbClr val="4BACC6">
                    <a:lumMod val="50000"/>
                  </a:srgbClr>
                </a:solidFill>
              </a:rPr>
              <a:t> </a:t>
            </a:r>
            <a:r>
              <a:rPr lang="en-US" sz="3600" b="1" dirty="0" smtClean="0">
                <a:solidFill>
                  <a:srgbClr val="4BACC6">
                    <a:lumMod val="50000"/>
                  </a:srgbClr>
                </a:solidFill>
              </a:rPr>
              <a:t>to incorporate the idea</a:t>
            </a:r>
            <a:r>
              <a:rPr lang="pl-PL" sz="3600" b="1" dirty="0" smtClean="0">
                <a:solidFill>
                  <a:srgbClr val="4BACC6">
                    <a:lumMod val="50000"/>
                  </a:srgbClr>
                </a:solidFill>
              </a:rPr>
              <a:t> to </a:t>
            </a:r>
            <a:r>
              <a:rPr lang="pl-PL" sz="3600" b="1" dirty="0" err="1" smtClean="0">
                <a:solidFill>
                  <a:srgbClr val="4BACC6">
                    <a:lumMod val="50000"/>
                  </a:srgbClr>
                </a:solidFill>
              </a:rPr>
              <a:t>teaching</a:t>
            </a:r>
            <a:r>
              <a:rPr lang="pl-PL" sz="3600" b="1" dirty="0" smtClean="0">
                <a:solidFill>
                  <a:srgbClr val="4BACC6">
                    <a:lumMod val="50000"/>
                  </a:srgbClr>
                </a:solidFill>
              </a:rPr>
              <a:t> and to </a:t>
            </a:r>
            <a:r>
              <a:rPr lang="pl-PL" sz="3600" b="1" dirty="0" err="1" smtClean="0">
                <a:solidFill>
                  <a:srgbClr val="4BACC6">
                    <a:lumMod val="50000"/>
                  </a:srgbClr>
                </a:solidFill>
              </a:rPr>
              <a:t>our</a:t>
            </a:r>
            <a:r>
              <a:rPr lang="pl-PL" sz="3600" b="1" dirty="0" smtClean="0">
                <a:solidFill>
                  <a:srgbClr val="4BACC6">
                    <a:lumMod val="50000"/>
                  </a:srgbClr>
                </a:solidFill>
              </a:rPr>
              <a:t> </a:t>
            </a:r>
            <a:r>
              <a:rPr lang="pl-PL" sz="3600" b="1" dirty="0" err="1" smtClean="0">
                <a:solidFill>
                  <a:srgbClr val="4BACC6">
                    <a:lumMod val="50000"/>
                  </a:srgbClr>
                </a:solidFill>
              </a:rPr>
              <a:t>minds</a:t>
            </a:r>
            <a:r>
              <a:rPr lang="pl-PL" sz="3600" b="1" dirty="0" smtClean="0">
                <a:solidFill>
                  <a:srgbClr val="4BACC6">
                    <a:lumMod val="50000"/>
                  </a:srgbClr>
                </a:solidFill>
              </a:rPr>
              <a:t>. T</a:t>
            </a:r>
            <a:r>
              <a:rPr lang="en-US" sz="3600" b="1" dirty="0" smtClean="0">
                <a:solidFill>
                  <a:srgbClr val="4BACC6">
                    <a:lumMod val="50000"/>
                  </a:srgbClr>
                </a:solidFill>
              </a:rPr>
              <a:t>he better way to do it is to experiment with it. </a:t>
            </a:r>
          </a:p>
          <a:p>
            <a:pPr algn="just"/>
            <a:endParaRPr lang="en-US" sz="3600" b="1" dirty="0" smtClean="0">
              <a:solidFill>
                <a:srgbClr val="4BACC6">
                  <a:lumMod val="50000"/>
                </a:srgbClr>
              </a:solidFill>
            </a:endParaRPr>
          </a:p>
          <a:p>
            <a:pPr algn="just"/>
            <a:r>
              <a:rPr lang="en-US" sz="3600" b="1" dirty="0" smtClean="0">
                <a:solidFill>
                  <a:srgbClr val="4BACC6">
                    <a:lumMod val="50000"/>
                  </a:srgbClr>
                </a:solidFill>
              </a:rPr>
              <a:t>And now, you have to experience with the ergodic and non-ergodic system</a:t>
            </a:r>
            <a:r>
              <a:rPr lang="pl-PL" sz="3600" b="1" dirty="0" smtClean="0">
                <a:solidFill>
                  <a:srgbClr val="4BACC6">
                    <a:lumMod val="50000"/>
                  </a:srgbClr>
                </a:solidFill>
              </a:rPr>
              <a:t> </a:t>
            </a:r>
            <a:r>
              <a:rPr lang="en-US" sz="3600" b="1" dirty="0" smtClean="0">
                <a:solidFill>
                  <a:srgbClr val="4BACC6">
                    <a:lumMod val="50000"/>
                  </a:srgbClr>
                </a:solidFill>
              </a:rPr>
              <a:t>before the next step</a:t>
            </a:r>
            <a:r>
              <a:rPr lang="pl-PL" sz="3600" b="1" dirty="0" smtClean="0">
                <a:solidFill>
                  <a:srgbClr val="4BACC6">
                    <a:lumMod val="50000"/>
                  </a:srgbClr>
                </a:solidFill>
              </a:rPr>
              <a:t>s - </a:t>
            </a:r>
            <a:r>
              <a:rPr lang="en-US" sz="3600" b="1" dirty="0" smtClean="0">
                <a:solidFill>
                  <a:srgbClr val="4BACC6">
                    <a:lumMod val="50000"/>
                  </a:srgbClr>
                </a:solidFill>
              </a:rPr>
              <a:t> </a:t>
            </a:r>
            <a:r>
              <a:rPr lang="pl-PL" sz="3600" b="1" dirty="0" err="1" smtClean="0">
                <a:solidFill>
                  <a:srgbClr val="4BACC6">
                    <a:lumMod val="50000"/>
                  </a:srgbClr>
                </a:solidFill>
              </a:rPr>
              <a:t>presentation</a:t>
            </a:r>
            <a:r>
              <a:rPr lang="en-US" sz="3600" b="1" dirty="0" smtClean="0">
                <a:solidFill>
                  <a:srgbClr val="4BACC6">
                    <a:lumMod val="50000"/>
                  </a:srgbClr>
                </a:solidFill>
              </a:rPr>
              <a:t> some theory and analysis of how people</a:t>
            </a:r>
            <a:r>
              <a:rPr lang="pl-PL" sz="3600" b="1" dirty="0" smtClean="0">
                <a:solidFill>
                  <a:srgbClr val="4BACC6">
                    <a:lumMod val="50000"/>
                  </a:srgbClr>
                </a:solidFill>
              </a:rPr>
              <a:t> (</a:t>
            </a:r>
            <a:r>
              <a:rPr lang="pl-PL" sz="3600" b="1" dirty="0" err="1" smtClean="0">
                <a:solidFill>
                  <a:srgbClr val="4BACC6">
                    <a:lumMod val="50000"/>
                  </a:srgbClr>
                </a:solidFill>
              </a:rPr>
              <a:t>your</a:t>
            </a:r>
            <a:r>
              <a:rPr lang="pl-PL" sz="3600" b="1" dirty="0" smtClean="0">
                <a:solidFill>
                  <a:srgbClr val="4BACC6">
                    <a:lumMod val="50000"/>
                  </a:srgbClr>
                </a:solidFill>
              </a:rPr>
              <a:t>)</a:t>
            </a:r>
            <a:r>
              <a:rPr lang="en-US" sz="3600" b="1" dirty="0" smtClean="0">
                <a:solidFill>
                  <a:srgbClr val="4BACC6">
                    <a:lumMod val="50000"/>
                  </a:srgbClr>
                </a:solidFill>
              </a:rPr>
              <a:t> </a:t>
            </a:r>
            <a:r>
              <a:rPr lang="pl-PL" sz="3600" b="1" dirty="0" err="1" smtClean="0">
                <a:solidFill>
                  <a:srgbClr val="4BACC6">
                    <a:lumMod val="50000"/>
                  </a:srgbClr>
                </a:solidFill>
              </a:rPr>
              <a:t>behaviour</a:t>
            </a:r>
            <a:r>
              <a:rPr lang="pl-PL" sz="3600" b="1" dirty="0" smtClean="0">
                <a:solidFill>
                  <a:srgbClr val="4BACC6">
                    <a:lumMod val="50000"/>
                  </a:srgbClr>
                </a:solidFill>
              </a:rPr>
              <a:t> </a:t>
            </a:r>
            <a:r>
              <a:rPr lang="en-US" sz="3600" b="1" dirty="0" smtClean="0">
                <a:solidFill>
                  <a:srgbClr val="4BACC6">
                    <a:lumMod val="50000"/>
                  </a:srgbClr>
                </a:solidFill>
              </a:rPr>
              <a:t>. </a:t>
            </a:r>
            <a:endParaRPr lang="en-US" sz="3600" b="1" dirty="0">
              <a:solidFill>
                <a:srgbClr val="4BACC6">
                  <a:lumMod val="50000"/>
                </a:srgbClr>
              </a:solidFill>
              <a:latin typeface="Calibri"/>
            </a:endParaRPr>
          </a:p>
        </p:txBody>
      </p:sp>
      <p:sp>
        <p:nvSpPr>
          <p:cNvPr id="4" name="AutoShape 2" descr="\Pr(A\land B)\leq \Pr(A)"/>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l-PL" sz="1350">
              <a:solidFill>
                <a:prstClr val="black"/>
              </a:solidFill>
              <a:latin typeface="Calibri"/>
            </a:endParaRPr>
          </a:p>
        </p:txBody>
      </p:sp>
    </p:spTree>
    <p:extLst>
      <p:ext uri="{BB962C8B-B14F-4D97-AF65-F5344CB8AC3E}">
        <p14:creationId xmlns:p14="http://schemas.microsoft.com/office/powerpoint/2010/main" val="3688201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661613"/>
          </a:xfrm>
          <a:solidFill>
            <a:schemeClr val="accent5">
              <a:lumMod val="20000"/>
              <a:lumOff val="80000"/>
            </a:schemeClr>
          </a:solidFill>
        </p:spPr>
        <p:txBody>
          <a:bodyPr>
            <a:noAutofit/>
          </a:bodyPr>
          <a:lstStyle/>
          <a:p>
            <a:r>
              <a:rPr lang="en-US" sz="2800" b="1" dirty="0">
                <a:solidFill>
                  <a:schemeClr val="accent5">
                    <a:lumMod val="50000"/>
                  </a:schemeClr>
                </a:solidFill>
              </a:rPr>
              <a:t>Experience the difference between ergodic and </a:t>
            </a:r>
            <a:r>
              <a:rPr lang="en-US" sz="2800" b="1" dirty="0" smtClean="0">
                <a:solidFill>
                  <a:schemeClr val="accent5">
                    <a:lumMod val="50000"/>
                  </a:schemeClr>
                </a:solidFill>
              </a:rPr>
              <a:t>non</a:t>
            </a:r>
            <a:r>
              <a:rPr lang="pl-PL" sz="2800" b="1" dirty="0" smtClean="0">
                <a:solidFill>
                  <a:schemeClr val="accent5">
                    <a:lumMod val="50000"/>
                  </a:schemeClr>
                </a:solidFill>
              </a:rPr>
              <a:t>-</a:t>
            </a:r>
            <a:r>
              <a:rPr lang="en-US" sz="2800" b="1" dirty="0" smtClean="0">
                <a:solidFill>
                  <a:schemeClr val="accent5">
                    <a:lumMod val="50000"/>
                  </a:schemeClr>
                </a:solidFill>
              </a:rPr>
              <a:t>ergodic </a:t>
            </a:r>
            <a:r>
              <a:rPr lang="pl-PL" sz="2800" b="1" dirty="0" err="1" smtClean="0">
                <a:solidFill>
                  <a:schemeClr val="accent5">
                    <a:lumMod val="50000"/>
                  </a:schemeClr>
                </a:solidFill>
              </a:rPr>
              <a:t>processes</a:t>
            </a:r>
            <a:r>
              <a:rPr lang="pl-PL" b="1" dirty="0" smtClean="0">
                <a:solidFill>
                  <a:schemeClr val="accent5">
                    <a:lumMod val="50000"/>
                  </a:schemeClr>
                </a:solidFill>
              </a:rPr>
              <a:t/>
            </a:r>
            <a:br>
              <a:rPr lang="pl-PL" b="1" dirty="0" smtClean="0">
                <a:solidFill>
                  <a:schemeClr val="accent5">
                    <a:lumMod val="50000"/>
                  </a:schemeClr>
                </a:solidFill>
              </a:rPr>
            </a:br>
            <a:r>
              <a:rPr lang="pl-PL" b="1" dirty="0" smtClean="0">
                <a:solidFill>
                  <a:schemeClr val="accent5">
                    <a:lumMod val="50000"/>
                  </a:schemeClr>
                </a:solidFill>
              </a:rPr>
              <a:t>Time to </a:t>
            </a:r>
            <a:r>
              <a:rPr lang="en-GB" b="1" dirty="0" smtClean="0">
                <a:solidFill>
                  <a:schemeClr val="accent5">
                    <a:lumMod val="50000"/>
                  </a:schemeClr>
                </a:solidFill>
              </a:rPr>
              <a:t>Ad-Hoc Research</a:t>
            </a:r>
            <a:endParaRPr lang="en-GB" b="1" dirty="0">
              <a:solidFill>
                <a:schemeClr val="accent5">
                  <a:lumMod val="50000"/>
                </a:schemeClr>
              </a:solidFill>
            </a:endParaRPr>
          </a:p>
        </p:txBody>
      </p:sp>
      <p:sp>
        <p:nvSpPr>
          <p:cNvPr id="4" name="Symbol zastępczy zawartości 2"/>
          <p:cNvSpPr txBox="1">
            <a:spLocks/>
          </p:cNvSpPr>
          <p:nvPr/>
        </p:nvSpPr>
        <p:spPr>
          <a:xfrm>
            <a:off x="1984376" y="2204864"/>
            <a:ext cx="4687689" cy="7560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n-GB" sz="2800" b="1" dirty="0">
              <a:solidFill>
                <a:schemeClr val="accent5">
                  <a:lumMod val="50000"/>
                </a:schemeClr>
              </a:solidFill>
            </a:endParaRPr>
          </a:p>
        </p:txBody>
      </p:sp>
      <p:sp>
        <p:nvSpPr>
          <p:cNvPr id="5" name="Prostokąt 4"/>
          <p:cNvSpPr/>
          <p:nvPr/>
        </p:nvSpPr>
        <p:spPr>
          <a:xfrm>
            <a:off x="4206239" y="4924942"/>
            <a:ext cx="7315201" cy="646331"/>
          </a:xfrm>
          <a:prstGeom prst="rect">
            <a:avLst/>
          </a:prstGeom>
        </p:spPr>
        <p:txBody>
          <a:bodyPr wrap="square">
            <a:spAutoFit/>
          </a:bodyPr>
          <a:lstStyle/>
          <a:p>
            <a:pPr algn="just"/>
            <a:r>
              <a:rPr lang="pl-PL" sz="3600" dirty="0" smtClean="0">
                <a:solidFill>
                  <a:schemeClr val="accent5">
                    <a:lumMod val="50000"/>
                  </a:schemeClr>
                </a:solidFill>
                <a:sym typeface="Wingdings" panose="05000000000000000000" pitchFamily="2" charset="2"/>
              </a:rPr>
              <a:t>Or </a:t>
            </a:r>
            <a:r>
              <a:rPr lang="pl-PL" sz="3600" dirty="0" err="1">
                <a:solidFill>
                  <a:schemeClr val="accent5">
                    <a:lumMod val="50000"/>
                  </a:schemeClr>
                </a:solidFill>
                <a:sym typeface="Wingdings" panose="05000000000000000000" pitchFamily="2" charset="2"/>
              </a:rPr>
              <a:t>use</a:t>
            </a:r>
            <a:r>
              <a:rPr lang="pl-PL" sz="3600" dirty="0">
                <a:solidFill>
                  <a:schemeClr val="accent5">
                    <a:lumMod val="50000"/>
                  </a:schemeClr>
                </a:solidFill>
                <a:sym typeface="Wingdings" panose="05000000000000000000" pitchFamily="2" charset="2"/>
              </a:rPr>
              <a:t> link to </a:t>
            </a:r>
            <a:r>
              <a:rPr lang="en-US" sz="3600" dirty="0">
                <a:solidFill>
                  <a:schemeClr val="accent5">
                    <a:lumMod val="50000"/>
                  </a:schemeClr>
                </a:solidFill>
                <a:sym typeface="Wingdings" panose="05000000000000000000" pitchFamily="2" charset="2"/>
              </a:rPr>
              <a:t>ease go to the page</a:t>
            </a:r>
            <a:r>
              <a:rPr lang="en-US" sz="3600" dirty="0" smtClean="0">
                <a:solidFill>
                  <a:schemeClr val="accent5">
                    <a:lumMod val="50000"/>
                  </a:schemeClr>
                </a:solidFill>
                <a:sym typeface="Wingdings" panose="05000000000000000000" pitchFamily="2" charset="2"/>
              </a:rPr>
              <a:t>:</a:t>
            </a:r>
            <a:endParaRPr lang="pl-PL" sz="3600" dirty="0">
              <a:solidFill>
                <a:schemeClr val="accent5">
                  <a:lumMod val="50000"/>
                </a:schemeClr>
              </a:solidFill>
              <a:sym typeface="Wingdings" panose="05000000000000000000" pitchFamily="2" charset="2"/>
            </a:endParaRPr>
          </a:p>
        </p:txBody>
      </p:sp>
      <p:sp>
        <p:nvSpPr>
          <p:cNvPr id="6" name="AutoShape 2" descr="https://chart.googleapis.com/chart?cht=qr&amp;chs=300x300&amp;chld=M|2&amp;chl=Labsee.com/s/1598/tes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https://chart.googleapis.com/chart?cht=qr&amp;chs=300x300&amp;chld=M|2&amp;chl=Labsee.com/s/1598/test"/>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2" name="Grupa 11"/>
          <p:cNvGrpSpPr/>
          <p:nvPr/>
        </p:nvGrpSpPr>
        <p:grpSpPr>
          <a:xfrm>
            <a:off x="5599202" y="1249765"/>
            <a:ext cx="4724029" cy="3416319"/>
            <a:chOff x="-5008" y="364708"/>
            <a:chExt cx="8907116" cy="4329300"/>
          </a:xfrm>
        </p:grpSpPr>
        <p:sp>
          <p:nvSpPr>
            <p:cNvPr id="13" name="Prostokąt 12"/>
            <p:cNvSpPr/>
            <p:nvPr/>
          </p:nvSpPr>
          <p:spPr>
            <a:xfrm>
              <a:off x="-5008" y="364708"/>
              <a:ext cx="8099938" cy="4329300"/>
            </a:xfrm>
            <a:prstGeom prst="rect">
              <a:avLst/>
            </a:prstGeom>
          </p:spPr>
          <p:txBody>
            <a:bodyPr wrap="square">
              <a:spAutoFit/>
            </a:bodyPr>
            <a:lstStyle/>
            <a:p>
              <a:pPr algn="ctr"/>
              <a:endParaRPr lang="pl-PL" sz="3600" b="1" i="1" dirty="0">
                <a:solidFill>
                  <a:schemeClr val="accent5">
                    <a:lumMod val="50000"/>
                  </a:schemeClr>
                </a:solidFill>
              </a:endParaRPr>
            </a:p>
            <a:p>
              <a:pPr algn="ctr"/>
              <a:r>
                <a:rPr lang="pl-PL" sz="3600" b="1" i="1" dirty="0" err="1">
                  <a:solidFill>
                    <a:schemeClr val="accent5">
                      <a:lumMod val="50000"/>
                    </a:schemeClr>
                  </a:solidFill>
                </a:rPr>
                <a:t>You</a:t>
              </a:r>
              <a:r>
                <a:rPr lang="pl-PL" sz="3600" b="1" i="1" dirty="0">
                  <a:solidFill>
                    <a:schemeClr val="accent5">
                      <a:lumMod val="50000"/>
                    </a:schemeClr>
                  </a:solidFill>
                </a:rPr>
                <a:t> </a:t>
              </a:r>
              <a:r>
                <a:rPr lang="pl-PL" sz="3600" b="1" i="1" dirty="0" err="1">
                  <a:solidFill>
                    <a:schemeClr val="accent5">
                      <a:lumMod val="50000"/>
                    </a:schemeClr>
                  </a:solidFill>
                </a:rPr>
                <a:t>can</a:t>
              </a:r>
              <a:r>
                <a:rPr lang="pl-PL" sz="3600" b="1" i="1" dirty="0">
                  <a:solidFill>
                    <a:schemeClr val="accent5">
                      <a:lumMod val="50000"/>
                    </a:schemeClr>
                  </a:solidFill>
                </a:rPr>
                <a:t> </a:t>
              </a:r>
              <a:r>
                <a:rPr lang="pl-PL" sz="3600" b="1" i="1" dirty="0" err="1">
                  <a:solidFill>
                    <a:schemeClr val="accent5">
                      <a:lumMod val="50000"/>
                    </a:schemeClr>
                  </a:solidFill>
                </a:rPr>
                <a:t>use</a:t>
              </a:r>
              <a:r>
                <a:rPr lang="pl-PL" sz="3600" b="1" i="1" dirty="0">
                  <a:solidFill>
                    <a:schemeClr val="accent5">
                      <a:lumMod val="50000"/>
                    </a:schemeClr>
                  </a:solidFill>
                </a:rPr>
                <a:t> </a:t>
              </a:r>
              <a:r>
                <a:rPr lang="pl-PL" sz="3600" b="1" i="1" dirty="0" err="1">
                  <a:solidFill>
                    <a:schemeClr val="accent5">
                      <a:lumMod val="50000"/>
                    </a:schemeClr>
                  </a:solidFill>
                </a:rPr>
                <a:t>smartfons</a:t>
              </a:r>
              <a:r>
                <a:rPr lang="pl-PL" sz="3600" b="1" i="1" dirty="0">
                  <a:solidFill>
                    <a:schemeClr val="accent5">
                      <a:lumMod val="50000"/>
                    </a:schemeClr>
                  </a:solidFill>
                </a:rPr>
                <a:t> </a:t>
              </a:r>
              <a:r>
                <a:rPr lang="pl-PL" sz="3600" b="1" i="1" dirty="0" err="1">
                  <a:solidFill>
                    <a:schemeClr val="accent5">
                      <a:lumMod val="50000"/>
                    </a:schemeClr>
                  </a:solidFill>
                </a:rPr>
                <a:t>laptops</a:t>
              </a:r>
              <a:r>
                <a:rPr lang="pl-PL" sz="3600" b="1" i="1" dirty="0">
                  <a:solidFill>
                    <a:schemeClr val="accent5">
                      <a:lumMod val="50000"/>
                    </a:schemeClr>
                  </a:solidFill>
                </a:rPr>
                <a:t> </a:t>
              </a:r>
              <a:r>
                <a:rPr lang="pl-PL" sz="3600" b="1" i="1" dirty="0" err="1">
                  <a:solidFill>
                    <a:schemeClr val="accent5">
                      <a:lumMod val="50000"/>
                    </a:schemeClr>
                  </a:solidFill>
                </a:rPr>
                <a:t>or</a:t>
              </a:r>
              <a:r>
                <a:rPr lang="pl-PL" sz="3600" b="1" i="1" dirty="0">
                  <a:solidFill>
                    <a:schemeClr val="accent5">
                      <a:lumMod val="50000"/>
                    </a:schemeClr>
                  </a:solidFill>
                </a:rPr>
                <a:t> </a:t>
              </a:r>
              <a:r>
                <a:rPr lang="pl-PL" sz="3600" b="1" i="1" dirty="0" err="1">
                  <a:solidFill>
                    <a:schemeClr val="accent5">
                      <a:lumMod val="50000"/>
                    </a:schemeClr>
                  </a:solidFill>
                </a:rPr>
                <a:t>tablets</a:t>
              </a:r>
              <a:endParaRPr lang="pl-PL" sz="3600" b="1" i="1" dirty="0">
                <a:solidFill>
                  <a:schemeClr val="accent5">
                    <a:lumMod val="50000"/>
                  </a:schemeClr>
                </a:solidFill>
              </a:endParaRPr>
            </a:p>
            <a:p>
              <a:pPr algn="ctr"/>
              <a:endParaRPr lang="pl-PL" sz="3600" b="1" i="1" dirty="0">
                <a:solidFill>
                  <a:srgbClr val="FF0000"/>
                </a:solidFill>
              </a:endParaRPr>
            </a:p>
            <a:p>
              <a:pPr algn="ctr"/>
              <a:r>
                <a:rPr lang="pl-PL" sz="3600" b="1" i="1" dirty="0">
                  <a:solidFill>
                    <a:srgbClr val="FF0000"/>
                  </a:solidFill>
                </a:rPr>
                <a:t>Do not </a:t>
              </a:r>
              <a:r>
                <a:rPr lang="pl-PL" sz="3600" b="1" i="1" dirty="0" err="1">
                  <a:solidFill>
                    <a:srgbClr val="FF0000"/>
                  </a:solidFill>
                </a:rPr>
                <a:t>use</a:t>
              </a:r>
              <a:r>
                <a:rPr lang="pl-PL" sz="3600" b="1" i="1" dirty="0">
                  <a:solidFill>
                    <a:srgbClr val="FF0000"/>
                  </a:solidFill>
                </a:rPr>
                <a:t> IE</a:t>
              </a:r>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5551" y="3433476"/>
              <a:ext cx="1460867" cy="1007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Łącznik prostoliniowy 14"/>
            <p:cNvCxnSpPr/>
            <p:nvPr/>
          </p:nvCxnSpPr>
          <p:spPr>
            <a:xfrm flipV="1">
              <a:off x="6865551" y="3272856"/>
              <a:ext cx="2036557" cy="1186268"/>
            </a:xfrm>
            <a:prstGeom prst="line">
              <a:avLst/>
            </a:prstGeom>
          </p:spPr>
          <p:style>
            <a:lnRef idx="3">
              <a:schemeClr val="accent2"/>
            </a:lnRef>
            <a:fillRef idx="0">
              <a:schemeClr val="accent2"/>
            </a:fillRef>
            <a:effectRef idx="2">
              <a:schemeClr val="accent2"/>
            </a:effectRef>
            <a:fontRef idx="minor">
              <a:schemeClr val="tx1"/>
            </a:fontRef>
          </p:style>
        </p:cxnSp>
      </p:grpSp>
      <p:sp>
        <p:nvSpPr>
          <p:cNvPr id="3" name="Prostokąt 2"/>
          <p:cNvSpPr/>
          <p:nvPr/>
        </p:nvSpPr>
        <p:spPr>
          <a:xfrm>
            <a:off x="2379609" y="5644781"/>
            <a:ext cx="7735516" cy="923330"/>
          </a:xfrm>
          <a:prstGeom prst="rect">
            <a:avLst/>
          </a:prstGeom>
        </p:spPr>
        <p:txBody>
          <a:bodyPr wrap="none">
            <a:spAutoFit/>
          </a:bodyPr>
          <a:lstStyle/>
          <a:p>
            <a:r>
              <a:rPr lang="pl-PL" sz="5400" b="1" dirty="0"/>
              <a:t>Labsee.com/lab/3089/ex1</a:t>
            </a:r>
          </a:p>
        </p:txBody>
      </p:sp>
      <p:pic>
        <p:nvPicPr>
          <p:cNvPr id="8" name="Obraz 7"/>
          <p:cNvPicPr>
            <a:picLocks noChangeAspect="1"/>
          </p:cNvPicPr>
          <p:nvPr/>
        </p:nvPicPr>
        <p:blipFill>
          <a:blip r:embed="rId3"/>
          <a:stretch>
            <a:fillRect/>
          </a:stretch>
        </p:blipFill>
        <p:spPr>
          <a:xfrm>
            <a:off x="39682" y="1638259"/>
            <a:ext cx="4006521" cy="4006521"/>
          </a:xfrm>
          <a:prstGeom prst="rect">
            <a:avLst/>
          </a:prstGeom>
        </p:spPr>
      </p:pic>
    </p:spTree>
    <p:extLst>
      <p:ext uri="{BB962C8B-B14F-4D97-AF65-F5344CB8AC3E}">
        <p14:creationId xmlns:p14="http://schemas.microsoft.com/office/powerpoint/2010/main" val="378815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12192000" cy="1289786"/>
          </a:xfrm>
          <a:solidFill>
            <a:schemeClr val="accent5">
              <a:lumMod val="20000"/>
              <a:lumOff val="80000"/>
            </a:schemeClr>
          </a:solidFill>
        </p:spPr>
        <p:txBody>
          <a:bodyPr>
            <a:noAutofit/>
          </a:bodyPr>
          <a:lstStyle/>
          <a:p>
            <a:r>
              <a:rPr lang="en-US" b="1" dirty="0">
                <a:solidFill>
                  <a:schemeClr val="accent5">
                    <a:lumMod val="50000"/>
                  </a:schemeClr>
                </a:solidFill>
              </a:rPr>
              <a:t>Experience the difference between ergodic and </a:t>
            </a:r>
            <a:r>
              <a:rPr lang="en-US" b="1" dirty="0" smtClean="0">
                <a:solidFill>
                  <a:schemeClr val="accent5">
                    <a:lumMod val="50000"/>
                  </a:schemeClr>
                </a:solidFill>
              </a:rPr>
              <a:t>non</a:t>
            </a:r>
            <a:r>
              <a:rPr lang="pl-PL" b="1" dirty="0" smtClean="0">
                <a:solidFill>
                  <a:schemeClr val="accent5">
                    <a:lumMod val="50000"/>
                  </a:schemeClr>
                </a:solidFill>
              </a:rPr>
              <a:t>-</a:t>
            </a:r>
            <a:r>
              <a:rPr lang="en-US" b="1" dirty="0" smtClean="0">
                <a:solidFill>
                  <a:schemeClr val="accent5">
                    <a:lumMod val="50000"/>
                  </a:schemeClr>
                </a:solidFill>
              </a:rPr>
              <a:t>ergodic worlds/systems</a:t>
            </a:r>
            <a:endParaRPr lang="en-GB" b="1" dirty="0">
              <a:solidFill>
                <a:schemeClr val="accent5">
                  <a:lumMod val="50000"/>
                </a:schemeClr>
              </a:solidFill>
            </a:endParaRPr>
          </a:p>
        </p:txBody>
      </p:sp>
      <p:sp>
        <p:nvSpPr>
          <p:cNvPr id="4" name="Symbol zastępczy zawartości 2"/>
          <p:cNvSpPr txBox="1">
            <a:spLocks/>
          </p:cNvSpPr>
          <p:nvPr/>
        </p:nvSpPr>
        <p:spPr>
          <a:xfrm>
            <a:off x="1984376" y="2204864"/>
            <a:ext cx="4687689" cy="7560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n-GB" sz="2800" b="1" dirty="0">
              <a:solidFill>
                <a:schemeClr val="accent5">
                  <a:lumMod val="50000"/>
                </a:schemeClr>
              </a:solidFill>
            </a:endParaRPr>
          </a:p>
        </p:txBody>
      </p:sp>
      <p:sp>
        <p:nvSpPr>
          <p:cNvPr id="6" name="AutoShape 2" descr="https://chart.googleapis.com/chart?cht=qr&amp;chs=300x300&amp;chld=M|2&amp;chl=Labsee.com/s/1598/tes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https://chart.googleapis.com/chart?cht=qr&amp;chs=300x300&amp;chld=M|2&amp;chl=Labsee.com/s/1598/test"/>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Prostokąt 15"/>
          <p:cNvSpPr/>
          <p:nvPr/>
        </p:nvSpPr>
        <p:spPr>
          <a:xfrm>
            <a:off x="123527" y="1434249"/>
            <a:ext cx="11686672" cy="954107"/>
          </a:xfrm>
          <a:prstGeom prst="rect">
            <a:avLst/>
          </a:prstGeom>
        </p:spPr>
        <p:txBody>
          <a:bodyPr wrap="square">
            <a:spAutoFit/>
          </a:bodyPr>
          <a:lstStyle/>
          <a:p>
            <a:pPr algn="just"/>
            <a:r>
              <a:rPr lang="en-US" sz="2800" b="1" dirty="0">
                <a:solidFill>
                  <a:srgbClr val="4BACC6">
                    <a:lumMod val="50000"/>
                  </a:srgbClr>
                </a:solidFill>
              </a:rPr>
              <a:t>The decision problem is straightforward. You have to decide from which of the two urns ( A or  B) you will draw one ball in each of 20 rounds.</a:t>
            </a:r>
            <a:endParaRPr lang="en-US" sz="2800" b="1" dirty="0">
              <a:solidFill>
                <a:srgbClr val="4BACC6">
                  <a:lumMod val="50000"/>
                </a:srgbClr>
              </a:solidFill>
              <a:latin typeface="Calibri"/>
            </a:endParaRPr>
          </a:p>
        </p:txBody>
      </p:sp>
      <p:pic>
        <p:nvPicPr>
          <p:cNvPr id="10" name="Obraz 9"/>
          <p:cNvPicPr>
            <a:picLocks noChangeAspect="1"/>
          </p:cNvPicPr>
          <p:nvPr/>
        </p:nvPicPr>
        <p:blipFill>
          <a:blip r:embed="rId2"/>
          <a:stretch>
            <a:fillRect/>
          </a:stretch>
        </p:blipFill>
        <p:spPr>
          <a:xfrm>
            <a:off x="219779" y="2629240"/>
            <a:ext cx="5956606" cy="3753043"/>
          </a:xfrm>
          <a:prstGeom prst="rect">
            <a:avLst/>
          </a:prstGeom>
          <a:ln>
            <a:noFill/>
          </a:ln>
          <a:effectLst>
            <a:outerShdw blurRad="292100" dist="139700" dir="2700000" algn="tl" rotWithShape="0">
              <a:srgbClr val="333333">
                <a:alpha val="65000"/>
              </a:srgbClr>
            </a:outerShdw>
          </a:effectLst>
        </p:spPr>
      </p:pic>
      <p:pic>
        <p:nvPicPr>
          <p:cNvPr id="17" name="Obraz 16"/>
          <p:cNvPicPr>
            <a:picLocks noChangeAspect="1"/>
          </p:cNvPicPr>
          <p:nvPr/>
        </p:nvPicPr>
        <p:blipFill>
          <a:blip r:embed="rId3"/>
          <a:stretch>
            <a:fillRect/>
          </a:stretch>
        </p:blipFill>
        <p:spPr>
          <a:xfrm>
            <a:off x="6352232" y="2629240"/>
            <a:ext cx="5708223" cy="37530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8038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12192000" cy="1289786"/>
          </a:xfrm>
          <a:solidFill>
            <a:schemeClr val="accent5">
              <a:lumMod val="20000"/>
              <a:lumOff val="80000"/>
            </a:schemeClr>
          </a:solidFill>
        </p:spPr>
        <p:txBody>
          <a:bodyPr>
            <a:noAutofit/>
          </a:bodyPr>
          <a:lstStyle/>
          <a:p>
            <a:r>
              <a:rPr lang="pl-PL" b="1" dirty="0" smtClean="0">
                <a:solidFill>
                  <a:schemeClr val="accent5">
                    <a:lumMod val="50000"/>
                  </a:schemeClr>
                </a:solidFill>
              </a:rPr>
              <a:t>T</a:t>
            </a:r>
            <a:r>
              <a:rPr lang="en-US" b="1" dirty="0" smtClean="0">
                <a:solidFill>
                  <a:schemeClr val="accent5">
                    <a:lumMod val="50000"/>
                  </a:schemeClr>
                </a:solidFill>
              </a:rPr>
              <a:t>he </a:t>
            </a:r>
            <a:r>
              <a:rPr lang="en-US" b="1" dirty="0">
                <a:solidFill>
                  <a:schemeClr val="accent5">
                    <a:lumMod val="50000"/>
                  </a:schemeClr>
                </a:solidFill>
              </a:rPr>
              <a:t>difference between ergodic and </a:t>
            </a:r>
            <a:r>
              <a:rPr lang="en-US" b="1" dirty="0" smtClean="0">
                <a:solidFill>
                  <a:schemeClr val="accent5">
                    <a:lumMod val="50000"/>
                  </a:schemeClr>
                </a:solidFill>
              </a:rPr>
              <a:t>non</a:t>
            </a:r>
            <a:r>
              <a:rPr lang="pl-PL" b="1" dirty="0" smtClean="0">
                <a:solidFill>
                  <a:schemeClr val="accent5">
                    <a:lumMod val="50000"/>
                  </a:schemeClr>
                </a:solidFill>
              </a:rPr>
              <a:t>-</a:t>
            </a:r>
            <a:r>
              <a:rPr lang="en-US" b="1" dirty="0" smtClean="0">
                <a:solidFill>
                  <a:schemeClr val="accent5">
                    <a:lumMod val="50000"/>
                  </a:schemeClr>
                </a:solidFill>
              </a:rPr>
              <a:t>ergodic </a:t>
            </a:r>
            <a:r>
              <a:rPr lang="pl-PL" b="1" dirty="0" err="1">
                <a:solidFill>
                  <a:schemeClr val="accent5">
                    <a:lumMod val="50000"/>
                  </a:schemeClr>
                </a:solidFill>
              </a:rPr>
              <a:t>processes</a:t>
            </a:r>
            <a:endParaRPr lang="en-GB" b="1" dirty="0">
              <a:solidFill>
                <a:schemeClr val="accent5">
                  <a:lumMod val="50000"/>
                </a:schemeClr>
              </a:solidFill>
            </a:endParaRPr>
          </a:p>
        </p:txBody>
      </p:sp>
      <p:sp>
        <p:nvSpPr>
          <p:cNvPr id="4" name="Symbol zastępczy zawartości 2"/>
          <p:cNvSpPr txBox="1">
            <a:spLocks/>
          </p:cNvSpPr>
          <p:nvPr/>
        </p:nvSpPr>
        <p:spPr>
          <a:xfrm>
            <a:off x="1984376" y="2204864"/>
            <a:ext cx="4687689" cy="7560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n-GB" sz="2800" b="1" dirty="0">
              <a:solidFill>
                <a:schemeClr val="accent5">
                  <a:lumMod val="50000"/>
                </a:schemeClr>
              </a:solidFill>
            </a:endParaRPr>
          </a:p>
        </p:txBody>
      </p:sp>
      <p:sp>
        <p:nvSpPr>
          <p:cNvPr id="6" name="AutoShape 2" descr="https://chart.googleapis.com/chart?cht=qr&amp;chs=300x300&amp;chld=M|2&amp;chl=Labsee.com/s/1598/tes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https://chart.googleapis.com/chart?cht=qr&amp;chs=300x300&amp;chld=M|2&amp;chl=Labsee.com/s/1598/test"/>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Prostokąt 15"/>
          <p:cNvSpPr/>
          <p:nvPr/>
        </p:nvSpPr>
        <p:spPr>
          <a:xfrm>
            <a:off x="94650" y="1297724"/>
            <a:ext cx="12004306" cy="5016758"/>
          </a:xfrm>
          <a:prstGeom prst="rect">
            <a:avLst/>
          </a:prstGeom>
        </p:spPr>
        <p:txBody>
          <a:bodyPr wrap="square">
            <a:spAutoFit/>
          </a:bodyPr>
          <a:lstStyle/>
          <a:p>
            <a:pPr algn="just"/>
            <a:r>
              <a:rPr lang="en-US" sz="3200" b="1" dirty="0">
                <a:solidFill>
                  <a:srgbClr val="4BACC6">
                    <a:lumMod val="50000"/>
                  </a:srgbClr>
                </a:solidFill>
              </a:rPr>
              <a:t>The two urns represent two </a:t>
            </a:r>
            <a:r>
              <a:rPr lang="pl-PL" sz="3200" b="1" dirty="0" err="1" smtClean="0">
                <a:solidFill>
                  <a:srgbClr val="4BACC6">
                    <a:lumMod val="50000"/>
                  </a:srgbClr>
                </a:solidFill>
              </a:rPr>
              <a:t>processes</a:t>
            </a:r>
            <a:r>
              <a:rPr lang="en-US" sz="3200" b="1" dirty="0" smtClean="0">
                <a:solidFill>
                  <a:srgbClr val="4BACC6">
                    <a:lumMod val="50000"/>
                  </a:srgbClr>
                </a:solidFill>
              </a:rPr>
              <a:t>: </a:t>
            </a:r>
            <a:r>
              <a:rPr lang="en-US" sz="3200" b="1" dirty="0">
                <a:solidFill>
                  <a:srgbClr val="4BACC6">
                    <a:lumMod val="50000"/>
                  </a:srgbClr>
                </a:solidFill>
              </a:rPr>
              <a:t>A is a non-ergodic one, and B is an ergodic one. </a:t>
            </a:r>
          </a:p>
          <a:p>
            <a:pPr algn="just"/>
            <a:endParaRPr lang="en-US" sz="3200" b="1" dirty="0">
              <a:solidFill>
                <a:srgbClr val="4BACC6">
                  <a:lumMod val="50000"/>
                </a:srgbClr>
              </a:solidFill>
            </a:endParaRPr>
          </a:p>
          <a:p>
            <a:pPr algn="just"/>
            <a:r>
              <a:rPr lang="en-US" sz="3200" b="1" dirty="0">
                <a:solidFill>
                  <a:srgbClr val="4BACC6">
                    <a:lumMod val="50000"/>
                  </a:srgbClr>
                </a:solidFill>
              </a:rPr>
              <a:t>How to distinguish these </a:t>
            </a:r>
            <a:r>
              <a:rPr lang="en-US" sz="3200" b="1" dirty="0" smtClean="0">
                <a:solidFill>
                  <a:srgbClr val="4BACC6">
                    <a:lumMod val="50000"/>
                  </a:srgbClr>
                </a:solidFill>
              </a:rPr>
              <a:t>process</a:t>
            </a:r>
            <a:r>
              <a:rPr lang="pl-PL" sz="3200" b="1" dirty="0" smtClean="0">
                <a:solidFill>
                  <a:srgbClr val="4BACC6">
                    <a:lumMod val="50000"/>
                  </a:srgbClr>
                </a:solidFill>
              </a:rPr>
              <a:t>es</a:t>
            </a:r>
            <a:r>
              <a:rPr lang="en-US" sz="3200" b="1" dirty="0" smtClean="0">
                <a:solidFill>
                  <a:srgbClr val="4BACC6">
                    <a:lumMod val="50000"/>
                  </a:srgbClr>
                </a:solidFill>
              </a:rPr>
              <a:t>? </a:t>
            </a:r>
            <a:r>
              <a:rPr lang="en-US" sz="3200" b="1" dirty="0">
                <a:solidFill>
                  <a:srgbClr val="4BACC6">
                    <a:lumMod val="50000"/>
                  </a:srgbClr>
                </a:solidFill>
              </a:rPr>
              <a:t>--&gt; by comprising </a:t>
            </a:r>
            <a:r>
              <a:rPr lang="en-US" sz="3200" b="1" dirty="0" err="1">
                <a:solidFill>
                  <a:srgbClr val="4BACC6">
                    <a:lumMod val="50000"/>
                  </a:srgbClr>
                </a:solidFill>
              </a:rPr>
              <a:t>i</a:t>
            </a:r>
            <a:r>
              <a:rPr lang="en-US" sz="3200" b="1" dirty="0">
                <a:solidFill>
                  <a:srgbClr val="4BACC6">
                    <a:lumMod val="50000"/>
                  </a:srgbClr>
                </a:solidFill>
              </a:rPr>
              <a:t>) the ensemble average  ii) the time average:</a:t>
            </a:r>
          </a:p>
          <a:p>
            <a:pPr algn="just"/>
            <a:endParaRPr lang="en-US" sz="3200" b="1" dirty="0">
              <a:solidFill>
                <a:srgbClr val="4BACC6">
                  <a:lumMod val="50000"/>
                </a:srgbClr>
              </a:solidFill>
            </a:endParaRPr>
          </a:p>
          <a:p>
            <a:pPr marL="457200" indent="-457200" algn="just">
              <a:buFont typeface="Arial" panose="020B0604020202020204" pitchFamily="34" charset="0"/>
              <a:buChar char="•"/>
            </a:pPr>
            <a:r>
              <a:rPr lang="en-US" sz="3200" b="1" dirty="0">
                <a:solidFill>
                  <a:srgbClr val="4BACC6">
                    <a:lumMod val="50000"/>
                  </a:srgbClr>
                </a:solidFill>
              </a:rPr>
              <a:t>The ensemble average </a:t>
            </a:r>
            <a:r>
              <a:rPr lang="en-US" sz="3200" b="1" dirty="0" smtClean="0">
                <a:solidFill>
                  <a:srgbClr val="4BACC6">
                    <a:lumMod val="50000"/>
                  </a:srgbClr>
                </a:solidFill>
              </a:rPr>
              <a:t>--&gt;</a:t>
            </a:r>
            <a:r>
              <a:rPr lang="pl-PL" sz="3200" b="1" dirty="0" smtClean="0">
                <a:solidFill>
                  <a:srgbClr val="4BACC6">
                    <a:lumMod val="50000"/>
                  </a:srgbClr>
                </a:solidFill>
              </a:rPr>
              <a:t> </a:t>
            </a:r>
            <a:r>
              <a:rPr lang="en-US" sz="3200" b="1" dirty="0" smtClean="0">
                <a:solidFill>
                  <a:srgbClr val="4BACC6">
                    <a:lumMod val="50000"/>
                  </a:srgbClr>
                </a:solidFill>
              </a:rPr>
              <a:t>the </a:t>
            </a:r>
            <a:r>
              <a:rPr lang="en-US" sz="3200" b="1" dirty="0">
                <a:solidFill>
                  <a:srgbClr val="4BACC6">
                    <a:lumMod val="50000"/>
                  </a:srgbClr>
                </a:solidFill>
              </a:rPr>
              <a:t>mean of all N participants in any period t. </a:t>
            </a:r>
          </a:p>
          <a:p>
            <a:pPr marL="457200" indent="-457200" algn="just">
              <a:buFont typeface="Arial" panose="020B0604020202020204" pitchFamily="34" charset="0"/>
              <a:buChar char="•"/>
            </a:pPr>
            <a:endParaRPr lang="en-US" sz="3200" b="1" dirty="0">
              <a:solidFill>
                <a:srgbClr val="4BACC6">
                  <a:lumMod val="50000"/>
                </a:srgbClr>
              </a:solidFill>
            </a:endParaRPr>
          </a:p>
          <a:p>
            <a:pPr marL="457200" indent="-457200" algn="just">
              <a:buFont typeface="Arial" panose="020B0604020202020204" pitchFamily="34" charset="0"/>
              <a:buChar char="•"/>
            </a:pPr>
            <a:r>
              <a:rPr lang="en-US" sz="3200" b="1" dirty="0">
                <a:solidFill>
                  <a:srgbClr val="4BACC6">
                    <a:lumMod val="50000"/>
                  </a:srgbClr>
                </a:solidFill>
              </a:rPr>
              <a:t>The time average --&gt; the mean of all T periods for any participant n. </a:t>
            </a:r>
            <a:endParaRPr lang="en-US" sz="2800" b="1" dirty="0">
              <a:solidFill>
                <a:srgbClr val="4BACC6">
                  <a:lumMod val="50000"/>
                </a:srgbClr>
              </a:solidFill>
              <a:latin typeface="Calibri"/>
            </a:endParaRPr>
          </a:p>
        </p:txBody>
      </p:sp>
    </p:spTree>
    <p:extLst>
      <p:ext uri="{BB962C8B-B14F-4D97-AF65-F5344CB8AC3E}">
        <p14:creationId xmlns:p14="http://schemas.microsoft.com/office/powerpoint/2010/main" val="375119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12192000" cy="1289786"/>
          </a:xfrm>
          <a:solidFill>
            <a:schemeClr val="accent5">
              <a:lumMod val="20000"/>
              <a:lumOff val="80000"/>
            </a:schemeClr>
          </a:solidFill>
        </p:spPr>
        <p:txBody>
          <a:bodyPr>
            <a:noAutofit/>
          </a:bodyPr>
          <a:lstStyle/>
          <a:p>
            <a:r>
              <a:rPr lang="en-US" b="1" dirty="0">
                <a:solidFill>
                  <a:schemeClr val="accent5">
                    <a:lumMod val="50000"/>
                  </a:schemeClr>
                </a:solidFill>
              </a:rPr>
              <a:t>The difference between ergodic and </a:t>
            </a:r>
            <a:r>
              <a:rPr lang="en-US" b="1" dirty="0" smtClean="0">
                <a:solidFill>
                  <a:schemeClr val="accent5">
                    <a:lumMod val="50000"/>
                  </a:schemeClr>
                </a:solidFill>
              </a:rPr>
              <a:t>non</a:t>
            </a:r>
            <a:r>
              <a:rPr lang="pl-PL" b="1" dirty="0" smtClean="0">
                <a:solidFill>
                  <a:schemeClr val="accent5">
                    <a:lumMod val="50000"/>
                  </a:schemeClr>
                </a:solidFill>
              </a:rPr>
              <a:t>-</a:t>
            </a:r>
            <a:r>
              <a:rPr lang="en-US" b="1" dirty="0" smtClean="0">
                <a:solidFill>
                  <a:schemeClr val="accent5">
                    <a:lumMod val="50000"/>
                  </a:schemeClr>
                </a:solidFill>
              </a:rPr>
              <a:t>ergodic </a:t>
            </a:r>
            <a:r>
              <a:rPr lang="en-US" b="1" dirty="0">
                <a:solidFill>
                  <a:schemeClr val="accent5">
                    <a:lumMod val="50000"/>
                  </a:schemeClr>
                </a:solidFill>
              </a:rPr>
              <a:t>processes</a:t>
            </a:r>
            <a:endParaRPr lang="en-GB" b="1" dirty="0">
              <a:solidFill>
                <a:schemeClr val="accent5">
                  <a:lumMod val="50000"/>
                </a:schemeClr>
              </a:solidFill>
            </a:endParaRPr>
          </a:p>
        </p:txBody>
      </p:sp>
      <p:sp>
        <p:nvSpPr>
          <p:cNvPr id="4" name="Symbol zastępczy zawartości 2"/>
          <p:cNvSpPr txBox="1">
            <a:spLocks/>
          </p:cNvSpPr>
          <p:nvPr/>
        </p:nvSpPr>
        <p:spPr>
          <a:xfrm>
            <a:off x="1984376" y="2204864"/>
            <a:ext cx="4687689" cy="7560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n-GB" sz="2800" b="1" dirty="0">
              <a:solidFill>
                <a:schemeClr val="accent5">
                  <a:lumMod val="50000"/>
                </a:schemeClr>
              </a:solidFill>
            </a:endParaRPr>
          </a:p>
        </p:txBody>
      </p:sp>
      <p:sp>
        <p:nvSpPr>
          <p:cNvPr id="6" name="AutoShape 2" descr="https://chart.googleapis.com/chart?cht=qr&amp;chs=300x300&amp;chld=M|2&amp;chl=Labsee.com/s/1598/tes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https://chart.googleapis.com/chart?cht=qr&amp;chs=300x300&amp;chld=M|2&amp;chl=Labsee.com/s/1598/test"/>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Prostokąt 15"/>
          <p:cNvSpPr/>
          <p:nvPr/>
        </p:nvSpPr>
        <p:spPr>
          <a:xfrm>
            <a:off x="94650" y="1297724"/>
            <a:ext cx="11426789" cy="1384995"/>
          </a:xfrm>
          <a:prstGeom prst="rect">
            <a:avLst/>
          </a:prstGeom>
        </p:spPr>
        <p:txBody>
          <a:bodyPr wrap="square">
            <a:spAutoFit/>
          </a:bodyPr>
          <a:lstStyle/>
          <a:p>
            <a:pPr algn="just"/>
            <a:r>
              <a:rPr lang="en-US" sz="2800" b="1" dirty="0">
                <a:solidFill>
                  <a:srgbClr val="4BACC6">
                    <a:lumMod val="50000"/>
                  </a:srgbClr>
                </a:solidFill>
              </a:rPr>
              <a:t>For large N and T (</a:t>
            </a:r>
            <a:r>
              <a:rPr lang="en-US" sz="2800" b="1" i="1" dirty="0">
                <a:solidFill>
                  <a:srgbClr val="4BACC6">
                    <a:lumMod val="50000"/>
                  </a:srgbClr>
                </a:solidFill>
              </a:rPr>
              <a:t>Law of Large Numbers</a:t>
            </a:r>
            <a:r>
              <a:rPr lang="en-US" sz="2800" b="1" dirty="0">
                <a:solidFill>
                  <a:srgbClr val="4BACC6">
                    <a:lumMod val="50000"/>
                  </a:srgbClr>
                </a:solidFill>
              </a:rPr>
              <a:t>), </a:t>
            </a:r>
            <a:r>
              <a:rPr lang="pl-PL" sz="2800" b="1" dirty="0" smtClean="0">
                <a:solidFill>
                  <a:srgbClr val="4BACC6">
                    <a:lumMod val="50000"/>
                  </a:srgbClr>
                </a:solidFill>
              </a:rPr>
              <a:t>t</a:t>
            </a:r>
            <a:r>
              <a:rPr lang="en-US" sz="2800" b="1" dirty="0" smtClean="0">
                <a:solidFill>
                  <a:srgbClr val="4BACC6">
                    <a:lumMod val="50000"/>
                  </a:srgbClr>
                </a:solidFill>
              </a:rPr>
              <a:t>he </a:t>
            </a:r>
            <a:r>
              <a:rPr lang="en-US" sz="2800" b="1" dirty="0">
                <a:solidFill>
                  <a:srgbClr val="4BACC6">
                    <a:lumMod val="50000"/>
                  </a:srgbClr>
                </a:solidFill>
              </a:rPr>
              <a:t>ensemble average and time averages are the same for system B for each period (ensemble </a:t>
            </a:r>
            <a:r>
              <a:rPr lang="en-US" sz="2800" b="1" dirty="0" smtClean="0">
                <a:solidFill>
                  <a:srgbClr val="4BACC6">
                    <a:lumMod val="50000"/>
                  </a:srgbClr>
                </a:solidFill>
              </a:rPr>
              <a:t>average</a:t>
            </a:r>
            <a:r>
              <a:rPr lang="pl-PL" sz="2800" b="1" dirty="0" smtClean="0">
                <a:solidFill>
                  <a:srgbClr val="4BACC6">
                    <a:lumMod val="50000"/>
                  </a:srgbClr>
                </a:solidFill>
              </a:rPr>
              <a:t>s</a:t>
            </a:r>
            <a:r>
              <a:rPr lang="en-US" sz="2800" b="1" dirty="0" smtClean="0">
                <a:solidFill>
                  <a:srgbClr val="4BACC6">
                    <a:lumMod val="50000"/>
                  </a:srgbClr>
                </a:solidFill>
              </a:rPr>
              <a:t>) </a:t>
            </a:r>
            <a:r>
              <a:rPr lang="en-US" sz="2800" b="1" dirty="0">
                <a:solidFill>
                  <a:srgbClr val="4BACC6">
                    <a:lumMod val="50000"/>
                  </a:srgbClr>
                </a:solidFill>
              </a:rPr>
              <a:t>and for each participant (time averages). </a:t>
            </a:r>
            <a:endParaRPr lang="en-US" sz="2400" b="1" dirty="0">
              <a:solidFill>
                <a:srgbClr val="4BACC6">
                  <a:lumMod val="50000"/>
                </a:srgbClr>
              </a:solidFill>
              <a:latin typeface="Calibri"/>
            </a:endParaRPr>
          </a:p>
        </p:txBody>
      </p:sp>
      <p:pic>
        <p:nvPicPr>
          <p:cNvPr id="3" name="Obraz 2"/>
          <p:cNvPicPr>
            <a:picLocks noChangeAspect="1"/>
          </p:cNvPicPr>
          <p:nvPr/>
        </p:nvPicPr>
        <p:blipFill>
          <a:blip r:embed="rId2"/>
          <a:stretch>
            <a:fillRect/>
          </a:stretch>
        </p:blipFill>
        <p:spPr>
          <a:xfrm>
            <a:off x="247583" y="2736418"/>
            <a:ext cx="6186418" cy="3865061"/>
          </a:xfrm>
          <a:prstGeom prst="rect">
            <a:avLst/>
          </a:prstGeom>
          <a:solidFill>
            <a:schemeClr val="bg1"/>
          </a:solidFill>
        </p:spPr>
      </p:pic>
      <p:cxnSp>
        <p:nvCxnSpPr>
          <p:cNvPr id="10" name="Łącznik prosty ze strzałką 9"/>
          <p:cNvCxnSpPr>
            <a:endCxn id="14" idx="1"/>
          </p:cNvCxnSpPr>
          <p:nvPr/>
        </p:nvCxnSpPr>
        <p:spPr>
          <a:xfrm>
            <a:off x="2865120" y="5069840"/>
            <a:ext cx="4241040" cy="51597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2" name="Łącznik prosty ze strzałką 11"/>
          <p:cNvCxnSpPr>
            <a:endCxn id="18" idx="1"/>
          </p:cNvCxnSpPr>
          <p:nvPr/>
        </p:nvCxnSpPr>
        <p:spPr>
          <a:xfrm flipV="1">
            <a:off x="6329680" y="3220527"/>
            <a:ext cx="1503680" cy="741873"/>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14" name="Prostokąt 13"/>
          <p:cNvSpPr/>
          <p:nvPr/>
        </p:nvSpPr>
        <p:spPr>
          <a:xfrm>
            <a:off x="7106160" y="4570154"/>
            <a:ext cx="4770880" cy="2031325"/>
          </a:xfrm>
          <a:prstGeom prst="rect">
            <a:avLst/>
          </a:prstGeom>
        </p:spPr>
        <p:txBody>
          <a:bodyPr wrap="square">
            <a:spAutoFit/>
          </a:bodyPr>
          <a:lstStyle/>
          <a:p>
            <a:r>
              <a:rPr lang="en-US" dirty="0"/>
              <a:t>For each period: </a:t>
            </a:r>
          </a:p>
          <a:p>
            <a:r>
              <a:rPr lang="en-US" dirty="0"/>
              <a:t>- the average of drawn blue balls for each participant is 0.625 (25/40)</a:t>
            </a:r>
          </a:p>
          <a:p>
            <a:r>
              <a:rPr lang="en-US" dirty="0"/>
              <a:t>- the average of drawn yellow balls for each participant is 0.375 (15/40)</a:t>
            </a:r>
          </a:p>
          <a:p>
            <a:r>
              <a:rPr lang="en-US" dirty="0"/>
              <a:t>--&gt; Average income of all </a:t>
            </a:r>
            <a:r>
              <a:rPr lang="en-US" dirty="0" smtClean="0"/>
              <a:t>participant</a:t>
            </a:r>
            <a:r>
              <a:rPr lang="pl-PL" dirty="0" smtClean="0"/>
              <a:t>s</a:t>
            </a:r>
            <a:r>
              <a:rPr lang="en-US" dirty="0" smtClean="0"/>
              <a:t> </a:t>
            </a:r>
            <a:r>
              <a:rPr lang="en-US" dirty="0"/>
              <a:t>for each period = 12 [0.625*21 + 0.375*(-6)]</a:t>
            </a:r>
          </a:p>
        </p:txBody>
      </p:sp>
      <p:sp>
        <p:nvSpPr>
          <p:cNvPr id="18" name="Prostokąt 17"/>
          <p:cNvSpPr/>
          <p:nvPr/>
        </p:nvSpPr>
        <p:spPr>
          <a:xfrm>
            <a:off x="7833360" y="2204864"/>
            <a:ext cx="4234566" cy="2031325"/>
          </a:xfrm>
          <a:prstGeom prst="rect">
            <a:avLst/>
          </a:prstGeom>
        </p:spPr>
        <p:txBody>
          <a:bodyPr wrap="square">
            <a:spAutoFit/>
          </a:bodyPr>
          <a:lstStyle/>
          <a:p>
            <a:r>
              <a:rPr lang="en-US" dirty="0"/>
              <a:t>For each </a:t>
            </a:r>
            <a:r>
              <a:rPr lang="pl-PL" dirty="0" err="1" smtClean="0"/>
              <a:t>participant</a:t>
            </a:r>
            <a:r>
              <a:rPr lang="en-US" dirty="0" smtClean="0"/>
              <a:t>: </a:t>
            </a:r>
            <a:endParaRPr lang="en-US" dirty="0"/>
          </a:p>
          <a:p>
            <a:r>
              <a:rPr lang="en-US" dirty="0"/>
              <a:t>- the </a:t>
            </a:r>
            <a:r>
              <a:rPr lang="pl-PL" dirty="0" err="1" smtClean="0"/>
              <a:t>average</a:t>
            </a:r>
            <a:r>
              <a:rPr lang="en-US" dirty="0" smtClean="0"/>
              <a:t> </a:t>
            </a:r>
            <a:r>
              <a:rPr lang="en-US" dirty="0"/>
              <a:t>of drawn blue balls for each </a:t>
            </a:r>
            <a:r>
              <a:rPr lang="pl-PL" dirty="0" smtClean="0"/>
              <a:t>period</a:t>
            </a:r>
            <a:r>
              <a:rPr lang="en-US" dirty="0" smtClean="0"/>
              <a:t> </a:t>
            </a:r>
            <a:r>
              <a:rPr lang="en-US" dirty="0"/>
              <a:t>is 0.625 (25/40)</a:t>
            </a:r>
          </a:p>
          <a:p>
            <a:r>
              <a:rPr lang="en-US" dirty="0"/>
              <a:t>- the </a:t>
            </a:r>
            <a:r>
              <a:rPr lang="pl-PL" dirty="0" err="1" smtClean="0"/>
              <a:t>average</a:t>
            </a:r>
            <a:r>
              <a:rPr lang="en-US" dirty="0" smtClean="0"/>
              <a:t> </a:t>
            </a:r>
            <a:r>
              <a:rPr lang="en-US" dirty="0"/>
              <a:t>of drawn yellow balls for each </a:t>
            </a:r>
            <a:r>
              <a:rPr lang="en-US" dirty="0" smtClean="0"/>
              <a:t>period </a:t>
            </a:r>
            <a:r>
              <a:rPr lang="en-US" dirty="0"/>
              <a:t>is 0.375 (15/40)</a:t>
            </a:r>
          </a:p>
          <a:p>
            <a:r>
              <a:rPr lang="en-US" dirty="0"/>
              <a:t>--&gt; </a:t>
            </a:r>
            <a:r>
              <a:rPr lang="pl-PL" dirty="0" err="1" smtClean="0"/>
              <a:t>average</a:t>
            </a:r>
            <a:r>
              <a:rPr lang="en-US" dirty="0" smtClean="0"/>
              <a:t> income</a:t>
            </a:r>
            <a:r>
              <a:rPr lang="pl-PL" dirty="0" smtClean="0"/>
              <a:t> of </a:t>
            </a:r>
            <a:r>
              <a:rPr lang="pl-PL" dirty="0" err="1" smtClean="0"/>
              <a:t>all</a:t>
            </a:r>
            <a:r>
              <a:rPr lang="pl-PL" dirty="0" smtClean="0"/>
              <a:t> </a:t>
            </a:r>
            <a:r>
              <a:rPr lang="pl-PL" dirty="0" err="1" smtClean="0"/>
              <a:t>periods</a:t>
            </a:r>
            <a:r>
              <a:rPr lang="pl-PL" dirty="0" smtClean="0"/>
              <a:t> </a:t>
            </a:r>
            <a:r>
              <a:rPr lang="en-US" dirty="0"/>
              <a:t>for each</a:t>
            </a:r>
            <a:r>
              <a:rPr lang="pl-PL" dirty="0"/>
              <a:t> </a:t>
            </a:r>
            <a:r>
              <a:rPr lang="pl-PL" dirty="0" err="1" smtClean="0"/>
              <a:t>participant</a:t>
            </a:r>
            <a:r>
              <a:rPr lang="pl-PL" dirty="0" smtClean="0"/>
              <a:t> </a:t>
            </a:r>
            <a:r>
              <a:rPr lang="en-US" dirty="0" smtClean="0"/>
              <a:t>= </a:t>
            </a:r>
            <a:r>
              <a:rPr lang="en-US" dirty="0"/>
              <a:t>12 [0.625*21 + 0.375*(-6)]</a:t>
            </a:r>
            <a:endParaRPr lang="pl-PL" dirty="0"/>
          </a:p>
        </p:txBody>
      </p:sp>
    </p:spTree>
    <p:extLst>
      <p:ext uri="{BB962C8B-B14F-4D97-AF65-F5344CB8AC3E}">
        <p14:creationId xmlns:p14="http://schemas.microsoft.com/office/powerpoint/2010/main" val="979204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12192000" cy="785395"/>
          </a:xfrm>
          <a:solidFill>
            <a:schemeClr val="accent5">
              <a:lumMod val="20000"/>
              <a:lumOff val="80000"/>
            </a:schemeClr>
          </a:solidFill>
        </p:spPr>
        <p:txBody>
          <a:bodyPr>
            <a:noAutofit/>
          </a:bodyPr>
          <a:lstStyle/>
          <a:p>
            <a:r>
              <a:rPr lang="pl-PL" b="1" dirty="0" smtClean="0">
                <a:solidFill>
                  <a:schemeClr val="accent5">
                    <a:lumMod val="50000"/>
                  </a:schemeClr>
                </a:solidFill>
              </a:rPr>
              <a:t>T</a:t>
            </a:r>
            <a:r>
              <a:rPr lang="en-US" b="1" dirty="0" smtClean="0">
                <a:solidFill>
                  <a:schemeClr val="accent5">
                    <a:lumMod val="50000"/>
                  </a:schemeClr>
                </a:solidFill>
              </a:rPr>
              <a:t>he ergodic</a:t>
            </a:r>
            <a:r>
              <a:rPr lang="pl-PL" b="1" dirty="0" smtClean="0">
                <a:solidFill>
                  <a:schemeClr val="accent5">
                    <a:lumMod val="50000"/>
                  </a:schemeClr>
                </a:solidFill>
              </a:rPr>
              <a:t> </a:t>
            </a:r>
            <a:r>
              <a:rPr lang="en-US" b="1" dirty="0">
                <a:solidFill>
                  <a:schemeClr val="accent5">
                    <a:lumMod val="50000"/>
                  </a:schemeClr>
                </a:solidFill>
              </a:rPr>
              <a:t>process</a:t>
            </a:r>
            <a:endParaRPr lang="en-GB" b="1" dirty="0">
              <a:solidFill>
                <a:schemeClr val="accent5">
                  <a:lumMod val="50000"/>
                </a:schemeClr>
              </a:solidFill>
            </a:endParaRPr>
          </a:p>
        </p:txBody>
      </p:sp>
      <p:sp>
        <p:nvSpPr>
          <p:cNvPr id="4" name="Symbol zastępczy zawartości 2"/>
          <p:cNvSpPr txBox="1">
            <a:spLocks/>
          </p:cNvSpPr>
          <p:nvPr/>
        </p:nvSpPr>
        <p:spPr>
          <a:xfrm>
            <a:off x="1984376" y="2204864"/>
            <a:ext cx="4687689" cy="7560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n-GB" sz="2800" b="1" dirty="0">
              <a:solidFill>
                <a:schemeClr val="accent5">
                  <a:lumMod val="50000"/>
                </a:schemeClr>
              </a:solidFill>
            </a:endParaRPr>
          </a:p>
        </p:txBody>
      </p:sp>
      <p:sp>
        <p:nvSpPr>
          <p:cNvPr id="6" name="AutoShape 2" descr="https://chart.googleapis.com/chart?cht=qr&amp;chs=300x300&amp;chld=M|2&amp;chl=Labsee.com/s/1598/tes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https://chart.googleapis.com/chart?cht=qr&amp;chs=300x300&amp;chld=M|2&amp;chl=Labsee.com/s/1598/test"/>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Prostokąt 15"/>
          <p:cNvSpPr/>
          <p:nvPr/>
        </p:nvSpPr>
        <p:spPr>
          <a:xfrm>
            <a:off x="118799" y="1041618"/>
            <a:ext cx="4747325" cy="5632311"/>
          </a:xfrm>
          <a:prstGeom prst="rect">
            <a:avLst/>
          </a:prstGeom>
        </p:spPr>
        <p:txBody>
          <a:bodyPr wrap="square">
            <a:spAutoFit/>
          </a:bodyPr>
          <a:lstStyle/>
          <a:p>
            <a:pPr algn="just"/>
            <a:r>
              <a:rPr lang="en-US" sz="2400" b="1" dirty="0">
                <a:solidFill>
                  <a:srgbClr val="4BACC6">
                    <a:lumMod val="50000"/>
                  </a:srgbClr>
                </a:solidFill>
              </a:rPr>
              <a:t>The time and ensemble averages equality (ergodicity) give us easy criteria to compare lotteries (drawing from urns). When we have two processes of B type (</a:t>
            </a:r>
            <a:r>
              <a:rPr lang="en-US" sz="2400" b="1" dirty="0" smtClean="0">
                <a:solidFill>
                  <a:srgbClr val="4BACC6">
                    <a:lumMod val="50000"/>
                  </a:srgbClr>
                </a:solidFill>
              </a:rPr>
              <a:t>d</a:t>
            </a:r>
            <a:r>
              <a:rPr lang="pl-PL" sz="2400" b="1" dirty="0" smtClean="0">
                <a:solidFill>
                  <a:srgbClr val="4BACC6">
                    <a:lumMod val="50000"/>
                  </a:srgbClr>
                </a:solidFill>
              </a:rPr>
              <a:t>r</a:t>
            </a:r>
            <a:r>
              <a:rPr lang="en-US" sz="2400" b="1" dirty="0" smtClean="0">
                <a:solidFill>
                  <a:srgbClr val="4BACC6">
                    <a:lumMod val="50000"/>
                  </a:srgbClr>
                </a:solidFill>
              </a:rPr>
              <a:t>awing </a:t>
            </a:r>
            <a:r>
              <a:rPr lang="en-US" sz="2400" b="1" dirty="0">
                <a:solidFill>
                  <a:srgbClr val="4BACC6">
                    <a:lumMod val="50000"/>
                  </a:srgbClr>
                </a:solidFill>
              </a:rPr>
              <a:t>from urn C or D for 200 times) we know that the best choice is for all participants in any period of time to choose C (mean-variance </a:t>
            </a:r>
            <a:r>
              <a:rPr lang="en-US" sz="2400" b="1" dirty="0" smtClean="0">
                <a:solidFill>
                  <a:srgbClr val="4BACC6">
                    <a:lumMod val="50000"/>
                  </a:srgbClr>
                </a:solidFill>
              </a:rPr>
              <a:t>criterion </a:t>
            </a:r>
            <a:r>
              <a:rPr lang="en-US" sz="2400" b="1" dirty="0">
                <a:solidFill>
                  <a:srgbClr val="4BACC6">
                    <a:lumMod val="50000"/>
                  </a:srgbClr>
                </a:solidFill>
              </a:rPr>
              <a:t>- if we assume the person is risk-averse). The red lines show us the average cumulative welfare for subjects for </a:t>
            </a:r>
            <a:r>
              <a:rPr lang="en-US" sz="2400" b="1" dirty="0" smtClean="0">
                <a:solidFill>
                  <a:srgbClr val="4BACC6">
                    <a:lumMod val="50000"/>
                  </a:srgbClr>
                </a:solidFill>
              </a:rPr>
              <a:t>T=200</a:t>
            </a:r>
            <a:r>
              <a:rPr lang="en-US" sz="2400" b="1" dirty="0">
                <a:solidFill>
                  <a:srgbClr val="4BACC6">
                    <a:lumMod val="50000"/>
                  </a:srgbClr>
                </a:solidFill>
              </a:rPr>
              <a:t>. Choosing C gives us more welfare and lower deviations from the average. </a:t>
            </a:r>
            <a:endParaRPr lang="en-US" sz="2000" b="1" dirty="0">
              <a:solidFill>
                <a:srgbClr val="4BACC6">
                  <a:lumMod val="50000"/>
                </a:srgbClr>
              </a:solidFill>
              <a:latin typeface="Calibri"/>
            </a:endParaRPr>
          </a:p>
        </p:txBody>
      </p:sp>
      <p:grpSp>
        <p:nvGrpSpPr>
          <p:cNvPr id="13" name="Grupa 12"/>
          <p:cNvGrpSpPr/>
          <p:nvPr/>
        </p:nvGrpSpPr>
        <p:grpSpPr>
          <a:xfrm>
            <a:off x="4930915" y="1767840"/>
            <a:ext cx="2377630" cy="1743088"/>
            <a:chOff x="572998" y="3682898"/>
            <a:chExt cx="4005913" cy="2573865"/>
          </a:xfrm>
        </p:grpSpPr>
        <p:grpSp>
          <p:nvGrpSpPr>
            <p:cNvPr id="15" name="Grupa 46"/>
            <p:cNvGrpSpPr>
              <a:grpSpLocks/>
            </p:cNvGrpSpPr>
            <p:nvPr/>
          </p:nvGrpSpPr>
          <p:grpSpPr bwMode="auto">
            <a:xfrm>
              <a:off x="572998" y="4731751"/>
              <a:ext cx="4005913" cy="1525012"/>
              <a:chOff x="-174778" y="3587336"/>
              <a:chExt cx="4220155" cy="1010645"/>
            </a:xfrm>
          </p:grpSpPr>
          <p:grpSp>
            <p:nvGrpSpPr>
              <p:cNvPr id="21" name="Grupa 19"/>
              <p:cNvGrpSpPr>
                <a:grpSpLocks/>
              </p:cNvGrpSpPr>
              <p:nvPr/>
            </p:nvGrpSpPr>
            <p:grpSpPr bwMode="auto">
              <a:xfrm>
                <a:off x="-174778" y="3587336"/>
                <a:ext cx="2690284" cy="852526"/>
                <a:chOff x="-318794" y="1859814"/>
                <a:chExt cx="2690284" cy="852526"/>
              </a:xfrm>
            </p:grpSpPr>
            <p:cxnSp>
              <p:nvCxnSpPr>
                <p:cNvPr id="24" name="Łącznik prosty 6"/>
                <p:cNvCxnSpPr>
                  <a:stCxn id="25" idx="6"/>
                  <a:endCxn id="22" idx="1"/>
                </p:cNvCxnSpPr>
                <p:nvPr/>
              </p:nvCxnSpPr>
              <p:spPr>
                <a:xfrm>
                  <a:off x="323252" y="2067778"/>
                  <a:ext cx="2048238" cy="644562"/>
                </a:xfrm>
                <a:prstGeom prst="line">
                  <a:avLst/>
                </a:prstGeom>
              </p:spPr>
              <p:style>
                <a:lnRef idx="1">
                  <a:schemeClr val="accent1"/>
                </a:lnRef>
                <a:fillRef idx="0">
                  <a:schemeClr val="accent1"/>
                </a:fillRef>
                <a:effectRef idx="0">
                  <a:schemeClr val="accent1"/>
                </a:effectRef>
                <a:fontRef idx="minor">
                  <a:schemeClr val="tx1"/>
                </a:fontRef>
              </p:style>
            </p:cxnSp>
            <p:sp>
              <p:nvSpPr>
                <p:cNvPr id="25" name="Elipsa 9"/>
                <p:cNvSpPr/>
                <p:nvPr/>
              </p:nvSpPr>
              <p:spPr>
                <a:xfrm>
                  <a:off x="-318794" y="1859814"/>
                  <a:ext cx="642046" cy="415927"/>
                </a:xfrm>
                <a:prstGeom prst="ellipse">
                  <a:avLst/>
                </a:prstGeom>
                <a:solidFill>
                  <a:schemeClr val="bg2">
                    <a:lumMod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pl-PL" sz="1500" b="1" i="1" dirty="0" smtClean="0">
                      <a:solidFill>
                        <a:srgbClr val="4F81BD">
                          <a:lumMod val="50000"/>
                        </a:srgbClr>
                      </a:solidFill>
                      <a:latin typeface="Calibri"/>
                    </a:rPr>
                    <a:t>C</a:t>
                  </a:r>
                  <a:endParaRPr lang="pl-PL" sz="1500" b="1" i="1" dirty="0">
                    <a:solidFill>
                      <a:srgbClr val="4F81BD">
                        <a:lumMod val="50000"/>
                      </a:srgbClr>
                    </a:solidFill>
                    <a:latin typeface="Calibri"/>
                  </a:endParaRPr>
                </a:p>
              </p:txBody>
            </p:sp>
            <p:sp>
              <p:nvSpPr>
                <p:cNvPr id="28" name="pole tekstowe 27"/>
                <p:cNvSpPr txBox="1">
                  <a:spLocks noChangeArrowheads="1"/>
                </p:cNvSpPr>
                <p:nvPr/>
              </p:nvSpPr>
              <p:spPr bwMode="auto">
                <a:xfrm>
                  <a:off x="898403" y="2251129"/>
                  <a:ext cx="1127274" cy="285554"/>
                </a:xfrm>
                <a:prstGeom prst="rect">
                  <a:avLst/>
                </a:prstGeom>
                <a:solidFill>
                  <a:schemeClr val="bg1"/>
                </a:solidFill>
                <a:ln w="9525">
                  <a:noFill/>
                  <a:miter lim="800000"/>
                  <a:headEnd/>
                  <a:tailEnd/>
                </a:ln>
              </p:spPr>
              <p:txBody>
                <a:bodyPr>
                  <a:spAutoFit/>
                </a:bodyPr>
                <a:lstStyle/>
                <a:p>
                  <a:pPr algn="ctr" eaLnBrk="0" hangingPunct="0">
                    <a:defRPr/>
                  </a:pPr>
                  <a:r>
                    <a:rPr lang="pl-PL" sz="1500" b="1" i="1" dirty="0" smtClean="0">
                      <a:solidFill>
                        <a:srgbClr val="4F81BD">
                          <a:lumMod val="50000"/>
                        </a:srgbClr>
                      </a:solidFill>
                      <a:latin typeface="Calibri"/>
                    </a:rPr>
                    <a:t>1/2</a:t>
                  </a:r>
                  <a:endParaRPr lang="pl-PL" sz="1500" b="1" i="1" dirty="0">
                    <a:solidFill>
                      <a:srgbClr val="4F81BD">
                        <a:lumMod val="50000"/>
                      </a:srgbClr>
                    </a:solidFill>
                    <a:latin typeface="Calibri"/>
                  </a:endParaRPr>
                </a:p>
              </p:txBody>
            </p:sp>
          </p:grpSp>
          <p:sp>
            <p:nvSpPr>
              <p:cNvPr id="22" name="pole tekstowe 21"/>
              <p:cNvSpPr txBox="1"/>
              <p:nvPr/>
            </p:nvSpPr>
            <p:spPr>
              <a:xfrm>
                <a:off x="2515507" y="4281742"/>
                <a:ext cx="1529870" cy="316239"/>
              </a:xfrm>
              <a:prstGeom prst="rect">
                <a:avLst/>
              </a:prstGeom>
              <a:solidFill>
                <a:schemeClr val="bg2">
                  <a:lumMod val="50000"/>
                  <a:alpha val="50000"/>
                </a:schemeClr>
              </a:solidFill>
            </p:spPr>
            <p:txBody>
              <a:bodyPr>
                <a:spAutoFit/>
              </a:bodyPr>
              <a:lstStyle/>
              <a:p>
                <a:pPr algn="ctr" eaLnBrk="0" hangingPunct="0">
                  <a:defRPr/>
                </a:pPr>
                <a:r>
                  <a:rPr lang="pl-PL" sz="1500" b="1" i="1" dirty="0" smtClean="0">
                    <a:solidFill>
                      <a:srgbClr val="4F81BD">
                        <a:lumMod val="50000"/>
                      </a:srgbClr>
                    </a:solidFill>
                    <a:latin typeface="Calibri"/>
                  </a:rPr>
                  <a:t>$ 2</a:t>
                </a:r>
                <a:endParaRPr lang="pl-PL" sz="1500" b="1" i="1" dirty="0">
                  <a:solidFill>
                    <a:srgbClr val="4F81BD">
                      <a:lumMod val="50000"/>
                    </a:srgbClr>
                  </a:solidFill>
                  <a:latin typeface="Calibri"/>
                </a:endParaRPr>
              </a:p>
            </p:txBody>
          </p:sp>
        </p:grpSp>
        <p:cxnSp>
          <p:nvCxnSpPr>
            <p:cNvPr id="17" name="Łącznik prosty 5"/>
            <p:cNvCxnSpPr>
              <a:stCxn id="25" idx="6"/>
              <a:endCxn id="19" idx="1"/>
            </p:cNvCxnSpPr>
            <p:nvPr/>
          </p:nvCxnSpPr>
          <p:spPr bwMode="auto">
            <a:xfrm flipV="1">
              <a:off x="1182450" y="3921493"/>
              <a:ext cx="1942478" cy="1124064"/>
            </a:xfrm>
            <a:prstGeom prst="line">
              <a:avLst/>
            </a:prstGeom>
          </p:spPr>
          <p:style>
            <a:lnRef idx="1">
              <a:schemeClr val="accent1"/>
            </a:lnRef>
            <a:fillRef idx="0">
              <a:schemeClr val="accent1"/>
            </a:fillRef>
            <a:effectRef idx="0">
              <a:schemeClr val="accent1"/>
            </a:effectRef>
            <a:fontRef idx="minor">
              <a:schemeClr val="tx1"/>
            </a:fontRef>
          </p:style>
        </p:cxnSp>
        <p:sp>
          <p:nvSpPr>
            <p:cNvPr id="19" name="pole tekstowe 18"/>
            <p:cNvSpPr txBox="1"/>
            <p:nvPr/>
          </p:nvSpPr>
          <p:spPr bwMode="auto">
            <a:xfrm>
              <a:off x="3124927" y="3682898"/>
              <a:ext cx="1453984" cy="477189"/>
            </a:xfrm>
            <a:prstGeom prst="rect">
              <a:avLst/>
            </a:prstGeom>
            <a:solidFill>
              <a:schemeClr val="bg2">
                <a:lumMod val="50000"/>
                <a:alpha val="50000"/>
              </a:schemeClr>
            </a:solidFill>
          </p:spPr>
          <p:txBody>
            <a:bodyPr>
              <a:spAutoFit/>
            </a:bodyPr>
            <a:lstStyle/>
            <a:p>
              <a:pPr algn="ctr" eaLnBrk="0" hangingPunct="0">
                <a:defRPr/>
              </a:pPr>
              <a:r>
                <a:rPr lang="pl-PL" sz="1500" b="1" i="1" dirty="0" smtClean="0">
                  <a:solidFill>
                    <a:srgbClr val="4F81BD">
                      <a:lumMod val="50000"/>
                    </a:srgbClr>
                  </a:solidFill>
                  <a:latin typeface="Calibri"/>
                </a:rPr>
                <a:t>$ 10</a:t>
              </a:r>
              <a:endParaRPr lang="pl-PL" sz="1500" b="1" i="1" baseline="-25000" dirty="0">
                <a:solidFill>
                  <a:srgbClr val="4F81BD">
                    <a:lumMod val="50000"/>
                  </a:srgbClr>
                </a:solidFill>
                <a:latin typeface="Calibri"/>
              </a:endParaRPr>
            </a:p>
          </p:txBody>
        </p:sp>
        <p:sp>
          <p:nvSpPr>
            <p:cNvPr id="20" name="pole tekstowe 42"/>
            <p:cNvSpPr txBox="1">
              <a:spLocks noChangeArrowheads="1"/>
            </p:cNvSpPr>
            <p:nvPr/>
          </p:nvSpPr>
          <p:spPr bwMode="auto">
            <a:xfrm>
              <a:off x="1920105" y="4113784"/>
              <a:ext cx="851415" cy="430886"/>
            </a:xfrm>
            <a:prstGeom prst="rect">
              <a:avLst/>
            </a:prstGeom>
            <a:solidFill>
              <a:schemeClr val="bg1"/>
            </a:solidFill>
            <a:ln w="9525">
              <a:noFill/>
              <a:miter lim="800000"/>
              <a:headEnd/>
              <a:tailEnd/>
            </a:ln>
          </p:spPr>
          <p:txBody>
            <a:bodyPr>
              <a:spAutoFit/>
            </a:bodyPr>
            <a:lstStyle/>
            <a:p>
              <a:pPr algn="ctr" eaLnBrk="0" hangingPunct="0">
                <a:defRPr/>
              </a:pPr>
              <a:r>
                <a:rPr lang="pl-PL" sz="1500" b="1" i="1" dirty="0" smtClean="0">
                  <a:solidFill>
                    <a:srgbClr val="4F81BD">
                      <a:lumMod val="50000"/>
                    </a:srgbClr>
                  </a:solidFill>
                  <a:latin typeface="Calibri"/>
                </a:rPr>
                <a:t>1/2</a:t>
              </a:r>
              <a:endParaRPr lang="pl-PL" sz="1500" b="1" i="1" dirty="0">
                <a:solidFill>
                  <a:srgbClr val="4F81BD">
                    <a:lumMod val="50000"/>
                  </a:srgbClr>
                </a:solidFill>
                <a:latin typeface="Calibri"/>
              </a:endParaRPr>
            </a:p>
          </p:txBody>
        </p:sp>
      </p:grpSp>
      <p:grpSp>
        <p:nvGrpSpPr>
          <p:cNvPr id="29" name="Grupa 28"/>
          <p:cNvGrpSpPr/>
          <p:nvPr/>
        </p:nvGrpSpPr>
        <p:grpSpPr>
          <a:xfrm>
            <a:off x="5046988" y="4247571"/>
            <a:ext cx="2377631" cy="1867609"/>
            <a:chOff x="572998" y="3682898"/>
            <a:chExt cx="4005913" cy="2535393"/>
          </a:xfrm>
        </p:grpSpPr>
        <p:grpSp>
          <p:nvGrpSpPr>
            <p:cNvPr id="30" name="Grupa 46"/>
            <p:cNvGrpSpPr>
              <a:grpSpLocks/>
            </p:cNvGrpSpPr>
            <p:nvPr/>
          </p:nvGrpSpPr>
          <p:grpSpPr bwMode="auto">
            <a:xfrm>
              <a:off x="572998" y="4731751"/>
              <a:ext cx="4005913" cy="1486540"/>
              <a:chOff x="-174778" y="3587336"/>
              <a:chExt cx="4220155" cy="985149"/>
            </a:xfrm>
          </p:grpSpPr>
          <p:grpSp>
            <p:nvGrpSpPr>
              <p:cNvPr id="34" name="Grupa 19"/>
              <p:cNvGrpSpPr>
                <a:grpSpLocks/>
              </p:cNvGrpSpPr>
              <p:nvPr/>
            </p:nvGrpSpPr>
            <p:grpSpPr bwMode="auto">
              <a:xfrm>
                <a:off x="-174778" y="3587336"/>
                <a:ext cx="2690284" cy="839778"/>
                <a:chOff x="-318794" y="1859814"/>
                <a:chExt cx="2690284" cy="839778"/>
              </a:xfrm>
            </p:grpSpPr>
            <p:cxnSp>
              <p:nvCxnSpPr>
                <p:cNvPr id="36" name="Łącznik prosty 6"/>
                <p:cNvCxnSpPr>
                  <a:stCxn id="37" idx="6"/>
                  <a:endCxn id="35" idx="1"/>
                </p:cNvCxnSpPr>
                <p:nvPr/>
              </p:nvCxnSpPr>
              <p:spPr>
                <a:xfrm>
                  <a:off x="323252" y="2067778"/>
                  <a:ext cx="2048238" cy="631814"/>
                </a:xfrm>
                <a:prstGeom prst="line">
                  <a:avLst/>
                </a:prstGeom>
              </p:spPr>
              <p:style>
                <a:lnRef idx="1">
                  <a:schemeClr val="accent1"/>
                </a:lnRef>
                <a:fillRef idx="0">
                  <a:schemeClr val="accent1"/>
                </a:fillRef>
                <a:effectRef idx="0">
                  <a:schemeClr val="accent1"/>
                </a:effectRef>
                <a:fontRef idx="minor">
                  <a:schemeClr val="tx1"/>
                </a:fontRef>
              </p:style>
            </p:cxnSp>
            <p:sp>
              <p:nvSpPr>
                <p:cNvPr id="37" name="Elipsa 9"/>
                <p:cNvSpPr/>
                <p:nvPr/>
              </p:nvSpPr>
              <p:spPr>
                <a:xfrm>
                  <a:off x="-318794" y="1859814"/>
                  <a:ext cx="642046" cy="415927"/>
                </a:xfrm>
                <a:prstGeom prst="ellipse">
                  <a:avLst/>
                </a:prstGeom>
                <a:solidFill>
                  <a:schemeClr val="bg2">
                    <a:lumMod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pl-PL" sz="1500" b="1" i="1" dirty="0" smtClean="0">
                      <a:solidFill>
                        <a:srgbClr val="4F81BD">
                          <a:lumMod val="50000"/>
                        </a:srgbClr>
                      </a:solidFill>
                      <a:latin typeface="Calibri"/>
                    </a:rPr>
                    <a:t>D</a:t>
                  </a:r>
                  <a:endParaRPr lang="pl-PL" sz="1500" b="1" i="1" dirty="0">
                    <a:solidFill>
                      <a:srgbClr val="4F81BD">
                        <a:lumMod val="50000"/>
                      </a:srgbClr>
                    </a:solidFill>
                    <a:latin typeface="Calibri"/>
                  </a:endParaRPr>
                </a:p>
              </p:txBody>
            </p:sp>
            <p:sp>
              <p:nvSpPr>
                <p:cNvPr id="38" name="pole tekstowe 37"/>
                <p:cNvSpPr txBox="1">
                  <a:spLocks noChangeArrowheads="1"/>
                </p:cNvSpPr>
                <p:nvPr/>
              </p:nvSpPr>
              <p:spPr bwMode="auto">
                <a:xfrm>
                  <a:off x="898403" y="2251129"/>
                  <a:ext cx="1127274" cy="285554"/>
                </a:xfrm>
                <a:prstGeom prst="rect">
                  <a:avLst/>
                </a:prstGeom>
                <a:solidFill>
                  <a:schemeClr val="bg1"/>
                </a:solidFill>
                <a:ln w="9525">
                  <a:noFill/>
                  <a:miter lim="800000"/>
                  <a:headEnd/>
                  <a:tailEnd/>
                </a:ln>
              </p:spPr>
              <p:txBody>
                <a:bodyPr>
                  <a:spAutoFit/>
                </a:bodyPr>
                <a:lstStyle/>
                <a:p>
                  <a:pPr algn="ctr" eaLnBrk="0" hangingPunct="0">
                    <a:defRPr/>
                  </a:pPr>
                  <a:r>
                    <a:rPr lang="pl-PL" sz="1500" b="1" i="1" dirty="0" smtClean="0">
                      <a:solidFill>
                        <a:srgbClr val="4F81BD">
                          <a:lumMod val="50000"/>
                        </a:srgbClr>
                      </a:solidFill>
                      <a:latin typeface="Calibri"/>
                    </a:rPr>
                    <a:t>1/2</a:t>
                  </a:r>
                  <a:endParaRPr lang="pl-PL" sz="1500" b="1" i="1" dirty="0">
                    <a:solidFill>
                      <a:srgbClr val="4F81BD">
                        <a:lumMod val="50000"/>
                      </a:srgbClr>
                    </a:solidFill>
                    <a:latin typeface="Calibri"/>
                  </a:endParaRPr>
                </a:p>
              </p:txBody>
            </p:sp>
          </p:grpSp>
          <p:sp>
            <p:nvSpPr>
              <p:cNvPr id="35" name="pole tekstowe 34"/>
              <p:cNvSpPr txBox="1"/>
              <p:nvPr/>
            </p:nvSpPr>
            <p:spPr>
              <a:xfrm>
                <a:off x="2515506" y="4281742"/>
                <a:ext cx="1529871" cy="290743"/>
              </a:xfrm>
              <a:prstGeom prst="rect">
                <a:avLst/>
              </a:prstGeom>
              <a:solidFill>
                <a:schemeClr val="bg2">
                  <a:lumMod val="50000"/>
                  <a:alpha val="50000"/>
                </a:schemeClr>
              </a:solidFill>
            </p:spPr>
            <p:txBody>
              <a:bodyPr>
                <a:spAutoFit/>
              </a:bodyPr>
              <a:lstStyle/>
              <a:p>
                <a:pPr algn="ctr" eaLnBrk="0" hangingPunct="0">
                  <a:defRPr/>
                </a:pPr>
                <a:r>
                  <a:rPr lang="pl-PL" sz="1500" b="1" i="1" dirty="0" smtClean="0">
                    <a:solidFill>
                      <a:srgbClr val="4F81BD">
                        <a:lumMod val="50000"/>
                      </a:srgbClr>
                    </a:solidFill>
                    <a:latin typeface="Calibri"/>
                  </a:rPr>
                  <a:t>$ - 10</a:t>
                </a:r>
                <a:endParaRPr lang="pl-PL" sz="1500" b="1" i="1" dirty="0">
                  <a:solidFill>
                    <a:srgbClr val="4F81BD">
                      <a:lumMod val="50000"/>
                    </a:srgbClr>
                  </a:solidFill>
                  <a:latin typeface="Calibri"/>
                </a:endParaRPr>
              </a:p>
            </p:txBody>
          </p:sp>
        </p:grpSp>
        <p:cxnSp>
          <p:nvCxnSpPr>
            <p:cNvPr id="31" name="Łącznik prosty 5"/>
            <p:cNvCxnSpPr>
              <a:stCxn id="37" idx="6"/>
              <a:endCxn id="32" idx="1"/>
            </p:cNvCxnSpPr>
            <p:nvPr/>
          </p:nvCxnSpPr>
          <p:spPr bwMode="auto">
            <a:xfrm flipV="1">
              <a:off x="1182450" y="3902257"/>
              <a:ext cx="1942479" cy="1143301"/>
            </a:xfrm>
            <a:prstGeom prst="line">
              <a:avLst/>
            </a:prstGeom>
          </p:spPr>
          <p:style>
            <a:lnRef idx="1">
              <a:schemeClr val="accent1"/>
            </a:lnRef>
            <a:fillRef idx="0">
              <a:schemeClr val="accent1"/>
            </a:fillRef>
            <a:effectRef idx="0">
              <a:schemeClr val="accent1"/>
            </a:effectRef>
            <a:fontRef idx="minor">
              <a:schemeClr val="tx1"/>
            </a:fontRef>
          </p:style>
        </p:cxnSp>
        <p:sp>
          <p:nvSpPr>
            <p:cNvPr id="32" name="pole tekstowe 31"/>
            <p:cNvSpPr txBox="1"/>
            <p:nvPr/>
          </p:nvSpPr>
          <p:spPr bwMode="auto">
            <a:xfrm>
              <a:off x="3124928" y="3682898"/>
              <a:ext cx="1453983" cy="438716"/>
            </a:xfrm>
            <a:prstGeom prst="rect">
              <a:avLst/>
            </a:prstGeom>
            <a:solidFill>
              <a:schemeClr val="bg2">
                <a:lumMod val="50000"/>
                <a:alpha val="50000"/>
              </a:schemeClr>
            </a:solidFill>
          </p:spPr>
          <p:txBody>
            <a:bodyPr>
              <a:spAutoFit/>
            </a:bodyPr>
            <a:lstStyle/>
            <a:p>
              <a:pPr algn="ctr" eaLnBrk="0" hangingPunct="0">
                <a:defRPr/>
              </a:pPr>
              <a:r>
                <a:rPr lang="pl-PL" sz="1500" b="1" i="1" dirty="0" smtClean="0">
                  <a:solidFill>
                    <a:srgbClr val="4F81BD">
                      <a:lumMod val="50000"/>
                    </a:srgbClr>
                  </a:solidFill>
                  <a:latin typeface="Calibri"/>
                </a:rPr>
                <a:t>$ 15</a:t>
              </a:r>
              <a:endParaRPr lang="pl-PL" sz="1500" b="1" i="1" baseline="-25000" dirty="0">
                <a:solidFill>
                  <a:srgbClr val="4F81BD">
                    <a:lumMod val="50000"/>
                  </a:srgbClr>
                </a:solidFill>
                <a:latin typeface="Calibri"/>
              </a:endParaRPr>
            </a:p>
          </p:txBody>
        </p:sp>
        <p:sp>
          <p:nvSpPr>
            <p:cNvPr id="33" name="pole tekstowe 42"/>
            <p:cNvSpPr txBox="1">
              <a:spLocks noChangeArrowheads="1"/>
            </p:cNvSpPr>
            <p:nvPr/>
          </p:nvSpPr>
          <p:spPr bwMode="auto">
            <a:xfrm>
              <a:off x="1920105" y="4113784"/>
              <a:ext cx="851415" cy="430886"/>
            </a:xfrm>
            <a:prstGeom prst="rect">
              <a:avLst/>
            </a:prstGeom>
            <a:solidFill>
              <a:schemeClr val="bg1"/>
            </a:solidFill>
            <a:ln w="9525">
              <a:noFill/>
              <a:miter lim="800000"/>
              <a:headEnd/>
              <a:tailEnd/>
            </a:ln>
          </p:spPr>
          <p:txBody>
            <a:bodyPr>
              <a:spAutoFit/>
            </a:bodyPr>
            <a:lstStyle/>
            <a:p>
              <a:pPr algn="ctr" eaLnBrk="0" hangingPunct="0">
                <a:defRPr/>
              </a:pPr>
              <a:r>
                <a:rPr lang="pl-PL" sz="1500" b="1" i="1" dirty="0" smtClean="0">
                  <a:solidFill>
                    <a:srgbClr val="4F81BD">
                      <a:lumMod val="50000"/>
                    </a:srgbClr>
                  </a:solidFill>
                  <a:latin typeface="Calibri"/>
                </a:rPr>
                <a:t>1/2</a:t>
              </a:r>
              <a:endParaRPr lang="pl-PL" sz="1500" b="1" i="1" dirty="0">
                <a:solidFill>
                  <a:srgbClr val="4F81BD">
                    <a:lumMod val="50000"/>
                  </a:srgbClr>
                </a:solidFill>
                <a:latin typeface="Calibri"/>
              </a:endParaRPr>
            </a:p>
          </p:txBody>
        </p:sp>
      </p:grpSp>
      <p:pic>
        <p:nvPicPr>
          <p:cNvPr id="11" name="Obraz 10"/>
          <p:cNvPicPr>
            <a:picLocks noChangeAspect="1"/>
          </p:cNvPicPr>
          <p:nvPr/>
        </p:nvPicPr>
        <p:blipFill>
          <a:blip r:embed="rId2"/>
          <a:stretch>
            <a:fillRect/>
          </a:stretch>
        </p:blipFill>
        <p:spPr>
          <a:xfrm>
            <a:off x="7504797" y="1014399"/>
            <a:ext cx="4563833" cy="5659530"/>
          </a:xfrm>
          <a:prstGeom prst="rect">
            <a:avLst/>
          </a:prstGeom>
        </p:spPr>
      </p:pic>
    </p:spTree>
    <p:extLst>
      <p:ext uri="{BB962C8B-B14F-4D97-AF65-F5344CB8AC3E}">
        <p14:creationId xmlns:p14="http://schemas.microsoft.com/office/powerpoint/2010/main" val="743536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12192000" cy="785395"/>
          </a:xfrm>
          <a:solidFill>
            <a:schemeClr val="accent5">
              <a:lumMod val="20000"/>
              <a:lumOff val="80000"/>
            </a:schemeClr>
          </a:solidFill>
        </p:spPr>
        <p:txBody>
          <a:bodyPr>
            <a:noAutofit/>
          </a:bodyPr>
          <a:lstStyle/>
          <a:p>
            <a:r>
              <a:rPr lang="pl-PL" b="1" dirty="0" smtClean="0">
                <a:solidFill>
                  <a:schemeClr val="accent5">
                    <a:lumMod val="50000"/>
                  </a:schemeClr>
                </a:solidFill>
              </a:rPr>
              <a:t>T</a:t>
            </a:r>
            <a:r>
              <a:rPr lang="en-US" b="1" dirty="0" smtClean="0">
                <a:solidFill>
                  <a:schemeClr val="accent5">
                    <a:lumMod val="50000"/>
                  </a:schemeClr>
                </a:solidFill>
              </a:rPr>
              <a:t>he </a:t>
            </a:r>
            <a:r>
              <a:rPr lang="pl-PL" b="1" dirty="0" smtClean="0">
                <a:solidFill>
                  <a:schemeClr val="accent5">
                    <a:lumMod val="50000"/>
                  </a:schemeClr>
                </a:solidFill>
              </a:rPr>
              <a:t>story </a:t>
            </a:r>
            <a:r>
              <a:rPr lang="pl-PL" b="1" dirty="0" err="1" smtClean="0">
                <a:solidFill>
                  <a:schemeClr val="accent5">
                    <a:lumMod val="50000"/>
                  </a:schemeClr>
                </a:solidFill>
              </a:rPr>
              <a:t>about</a:t>
            </a:r>
            <a:r>
              <a:rPr lang="pl-PL" b="1" dirty="0" smtClean="0">
                <a:solidFill>
                  <a:schemeClr val="accent5">
                    <a:lumMod val="50000"/>
                  </a:schemeClr>
                </a:solidFill>
              </a:rPr>
              <a:t> </a:t>
            </a:r>
            <a:r>
              <a:rPr lang="en-US" b="1" dirty="0" smtClean="0">
                <a:solidFill>
                  <a:schemeClr val="accent5">
                    <a:lumMod val="50000"/>
                  </a:schemeClr>
                </a:solidFill>
              </a:rPr>
              <a:t>ergodic</a:t>
            </a:r>
            <a:r>
              <a:rPr lang="pl-PL" b="1" dirty="0" smtClean="0">
                <a:solidFill>
                  <a:schemeClr val="accent5">
                    <a:lumMod val="50000"/>
                  </a:schemeClr>
                </a:solidFill>
              </a:rPr>
              <a:t> </a:t>
            </a:r>
            <a:r>
              <a:rPr lang="pl-PL" b="1" dirty="0" err="1" smtClean="0">
                <a:solidFill>
                  <a:schemeClr val="accent5">
                    <a:lumMod val="50000"/>
                  </a:schemeClr>
                </a:solidFill>
              </a:rPr>
              <a:t>world</a:t>
            </a:r>
            <a:endParaRPr lang="en-GB" b="1" dirty="0">
              <a:solidFill>
                <a:schemeClr val="accent5">
                  <a:lumMod val="50000"/>
                </a:schemeClr>
              </a:solidFill>
            </a:endParaRPr>
          </a:p>
        </p:txBody>
      </p:sp>
      <p:sp>
        <p:nvSpPr>
          <p:cNvPr id="4" name="Symbol zastępczy zawartości 2"/>
          <p:cNvSpPr txBox="1">
            <a:spLocks/>
          </p:cNvSpPr>
          <p:nvPr/>
        </p:nvSpPr>
        <p:spPr>
          <a:xfrm>
            <a:off x="1984376" y="2204864"/>
            <a:ext cx="4687689" cy="7560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n-GB" sz="2800" b="1" dirty="0">
              <a:solidFill>
                <a:schemeClr val="accent5">
                  <a:lumMod val="50000"/>
                </a:schemeClr>
              </a:solidFill>
            </a:endParaRPr>
          </a:p>
        </p:txBody>
      </p:sp>
      <p:sp>
        <p:nvSpPr>
          <p:cNvPr id="6" name="AutoShape 2" descr="https://chart.googleapis.com/chart?cht=qr&amp;chs=300x300&amp;chld=M|2&amp;chl=Labsee.com/s/1598/tes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https://chart.googleapis.com/chart?cht=qr&amp;chs=300x300&amp;chld=M|2&amp;chl=Labsee.com/s/1598/test"/>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Prostokąt 15"/>
          <p:cNvSpPr/>
          <p:nvPr/>
        </p:nvSpPr>
        <p:spPr>
          <a:xfrm>
            <a:off x="318832" y="1138773"/>
            <a:ext cx="6546273" cy="5262979"/>
          </a:xfrm>
          <a:prstGeom prst="rect">
            <a:avLst/>
          </a:prstGeom>
        </p:spPr>
        <p:txBody>
          <a:bodyPr wrap="square">
            <a:spAutoFit/>
          </a:bodyPr>
          <a:lstStyle/>
          <a:p>
            <a:pPr algn="just"/>
            <a:r>
              <a:rPr lang="en-US" sz="2400" b="1" dirty="0">
                <a:solidFill>
                  <a:srgbClr val="4BACC6">
                    <a:lumMod val="50000"/>
                  </a:srgbClr>
                </a:solidFill>
              </a:rPr>
              <a:t>If our salaries, stock market earnings, and other economic events are ergodic processes, then we are living in a very idyllic story about the world. If you are rational and choose the proper "urn", sometimes you are above average, sometimes below. Even if there is a high risk, sooner or later, our fate disappeared, and it will be fine. There is no path dependence. Society is egalitarian in long run</a:t>
            </a:r>
            <a:r>
              <a:rPr lang="en-US" sz="2400" b="1" dirty="0" smtClean="0">
                <a:solidFill>
                  <a:srgbClr val="4BACC6">
                    <a:lumMod val="50000"/>
                  </a:srgbClr>
                </a:solidFill>
              </a:rPr>
              <a:t>.</a:t>
            </a:r>
            <a:endParaRPr lang="pl-PL" sz="2400" b="1" dirty="0" smtClean="0">
              <a:solidFill>
                <a:srgbClr val="4BACC6">
                  <a:lumMod val="50000"/>
                </a:srgbClr>
              </a:solidFill>
            </a:endParaRPr>
          </a:p>
          <a:p>
            <a:pPr algn="just"/>
            <a:endParaRPr lang="en-US" sz="2400" b="1" dirty="0" smtClean="0">
              <a:solidFill>
                <a:srgbClr val="4BACC6">
                  <a:lumMod val="50000"/>
                </a:srgbClr>
              </a:solidFill>
            </a:endParaRPr>
          </a:p>
          <a:p>
            <a:pPr algn="just"/>
            <a:r>
              <a:rPr lang="en-US" sz="2400" b="1" dirty="0">
                <a:solidFill>
                  <a:srgbClr val="4BACC6">
                    <a:lumMod val="50000"/>
                  </a:srgbClr>
                </a:solidFill>
              </a:rPr>
              <a:t>Unless you are not able to choose well </a:t>
            </a:r>
            <a:r>
              <a:rPr lang="pl-PL" sz="2400" b="1" dirty="0" smtClean="0">
                <a:solidFill>
                  <a:srgbClr val="4BACC6">
                    <a:lumMod val="50000"/>
                  </a:srgbClr>
                </a:solidFill>
              </a:rPr>
              <a:t>- </a:t>
            </a:r>
            <a:r>
              <a:rPr lang="en-US" sz="2400" b="1" dirty="0" smtClean="0">
                <a:solidFill>
                  <a:srgbClr val="4BACC6">
                    <a:lumMod val="50000"/>
                  </a:srgbClr>
                </a:solidFill>
              </a:rPr>
              <a:t>you </a:t>
            </a:r>
            <a:r>
              <a:rPr lang="en-US" sz="2400" b="1" dirty="0">
                <a:solidFill>
                  <a:srgbClr val="4BACC6">
                    <a:lumMod val="50000"/>
                  </a:srgbClr>
                </a:solidFill>
              </a:rPr>
              <a:t>are not rational, you make cognitive biases and do not </a:t>
            </a:r>
            <a:r>
              <a:rPr lang="en-US" sz="2400" b="1" dirty="0" smtClean="0">
                <a:solidFill>
                  <a:srgbClr val="4BACC6">
                    <a:lumMod val="50000"/>
                  </a:srgbClr>
                </a:solidFill>
              </a:rPr>
              <a:t>learn</a:t>
            </a:r>
            <a:r>
              <a:rPr lang="pl-PL" sz="2400" b="1" dirty="0" smtClean="0">
                <a:solidFill>
                  <a:srgbClr val="4BACC6">
                    <a:lumMod val="50000"/>
                  </a:srgbClr>
                </a:solidFill>
              </a:rPr>
              <a:t> -</a:t>
            </a:r>
            <a:r>
              <a:rPr lang="en-US" sz="2400" b="1" dirty="0" smtClean="0">
                <a:solidFill>
                  <a:srgbClr val="4BACC6">
                    <a:lumMod val="50000"/>
                  </a:srgbClr>
                </a:solidFill>
              </a:rPr>
              <a:t> </a:t>
            </a:r>
            <a:r>
              <a:rPr lang="pl-PL" sz="2400" b="1" dirty="0" err="1" smtClean="0">
                <a:solidFill>
                  <a:srgbClr val="C00000"/>
                </a:solidFill>
              </a:rPr>
              <a:t>you</a:t>
            </a:r>
            <a:r>
              <a:rPr lang="pl-PL" sz="2400" b="1" dirty="0" smtClean="0">
                <a:solidFill>
                  <a:srgbClr val="C00000"/>
                </a:solidFill>
              </a:rPr>
              <a:t> </a:t>
            </a:r>
            <a:r>
              <a:rPr lang="pl-PL" sz="2400" b="1" dirty="0" err="1" smtClean="0">
                <a:solidFill>
                  <a:srgbClr val="C00000"/>
                </a:solidFill>
              </a:rPr>
              <a:t>are</a:t>
            </a:r>
            <a:r>
              <a:rPr lang="pl-PL" sz="2400" b="1" dirty="0" smtClean="0">
                <a:solidFill>
                  <a:srgbClr val="C00000"/>
                </a:solidFill>
              </a:rPr>
              <a:t> </a:t>
            </a:r>
            <a:r>
              <a:rPr lang="pl-PL" sz="2400" b="1" dirty="0" err="1" smtClean="0">
                <a:solidFill>
                  <a:srgbClr val="C00000"/>
                </a:solidFill>
              </a:rPr>
              <a:t>poor</a:t>
            </a:r>
            <a:r>
              <a:rPr lang="pl-PL" sz="2400" b="1" dirty="0" smtClean="0">
                <a:solidFill>
                  <a:srgbClr val="C00000"/>
                </a:solidFill>
              </a:rPr>
              <a:t>, </a:t>
            </a:r>
            <a:r>
              <a:rPr lang="en-US" sz="2400" b="1" dirty="0" smtClean="0">
                <a:solidFill>
                  <a:srgbClr val="C00000"/>
                </a:solidFill>
              </a:rPr>
              <a:t>but</a:t>
            </a:r>
            <a:r>
              <a:rPr lang="pl-PL" sz="2400" b="1" dirty="0" smtClean="0">
                <a:solidFill>
                  <a:srgbClr val="C00000"/>
                </a:solidFill>
              </a:rPr>
              <a:t> </a:t>
            </a:r>
            <a:r>
              <a:rPr lang="pl-PL" sz="2400" b="1" dirty="0" err="1" smtClean="0">
                <a:solidFill>
                  <a:srgbClr val="C00000"/>
                </a:solidFill>
              </a:rPr>
              <a:t>it</a:t>
            </a:r>
            <a:r>
              <a:rPr lang="en-US" sz="2400" b="1" dirty="0" smtClean="0">
                <a:solidFill>
                  <a:srgbClr val="C00000"/>
                </a:solidFill>
              </a:rPr>
              <a:t> is your and only your fault.</a:t>
            </a:r>
            <a:r>
              <a:rPr lang="pl-PL" sz="2400" b="1" dirty="0" smtClean="0">
                <a:solidFill>
                  <a:srgbClr val="C00000"/>
                </a:solidFill>
              </a:rPr>
              <a:t> </a:t>
            </a:r>
            <a:endParaRPr lang="en-US" sz="2000" b="1" dirty="0">
              <a:solidFill>
                <a:srgbClr val="C00000"/>
              </a:solidFill>
              <a:latin typeface="Calibri"/>
            </a:endParaRPr>
          </a:p>
        </p:txBody>
      </p:sp>
      <p:pic>
        <p:nvPicPr>
          <p:cNvPr id="8" name="Obraz 7"/>
          <p:cNvPicPr>
            <a:picLocks noChangeAspect="1"/>
          </p:cNvPicPr>
          <p:nvPr/>
        </p:nvPicPr>
        <p:blipFill>
          <a:blip r:embed="rId2"/>
          <a:stretch>
            <a:fillRect/>
          </a:stretch>
        </p:blipFill>
        <p:spPr>
          <a:xfrm>
            <a:off x="7366000" y="929858"/>
            <a:ext cx="4643120" cy="5745262"/>
          </a:xfrm>
          <a:prstGeom prst="rect">
            <a:avLst/>
          </a:prstGeom>
        </p:spPr>
      </p:pic>
    </p:spTree>
    <p:extLst>
      <p:ext uri="{BB962C8B-B14F-4D97-AF65-F5344CB8AC3E}">
        <p14:creationId xmlns:p14="http://schemas.microsoft.com/office/powerpoint/2010/main" val="780433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12192000" cy="1289786"/>
          </a:xfrm>
          <a:solidFill>
            <a:schemeClr val="accent5">
              <a:lumMod val="20000"/>
              <a:lumOff val="80000"/>
            </a:schemeClr>
          </a:solidFill>
        </p:spPr>
        <p:txBody>
          <a:bodyPr>
            <a:noAutofit/>
          </a:bodyPr>
          <a:lstStyle/>
          <a:p>
            <a:r>
              <a:rPr lang="pl-PL" b="1" dirty="0" smtClean="0">
                <a:solidFill>
                  <a:schemeClr val="accent5">
                    <a:lumMod val="50000"/>
                  </a:schemeClr>
                </a:solidFill>
              </a:rPr>
              <a:t>T</a:t>
            </a:r>
            <a:r>
              <a:rPr lang="en-US" b="1" dirty="0" smtClean="0">
                <a:solidFill>
                  <a:schemeClr val="accent5">
                    <a:lumMod val="50000"/>
                  </a:schemeClr>
                </a:solidFill>
              </a:rPr>
              <a:t>he non</a:t>
            </a:r>
            <a:r>
              <a:rPr lang="pl-PL" b="1" dirty="0" smtClean="0">
                <a:solidFill>
                  <a:schemeClr val="accent5">
                    <a:lumMod val="50000"/>
                  </a:schemeClr>
                </a:solidFill>
              </a:rPr>
              <a:t>-</a:t>
            </a:r>
            <a:r>
              <a:rPr lang="en-US" b="1" dirty="0" smtClean="0">
                <a:solidFill>
                  <a:schemeClr val="accent5">
                    <a:lumMod val="50000"/>
                  </a:schemeClr>
                </a:solidFill>
              </a:rPr>
              <a:t>ergodic </a:t>
            </a:r>
            <a:r>
              <a:rPr lang="pl-PL" b="1" dirty="0" smtClean="0">
                <a:solidFill>
                  <a:schemeClr val="accent5">
                    <a:lumMod val="50000"/>
                  </a:schemeClr>
                </a:solidFill>
              </a:rPr>
              <a:t>proces</a:t>
            </a:r>
            <a:endParaRPr lang="en-GB" b="1" dirty="0">
              <a:solidFill>
                <a:schemeClr val="accent5">
                  <a:lumMod val="50000"/>
                </a:schemeClr>
              </a:solidFill>
            </a:endParaRPr>
          </a:p>
        </p:txBody>
      </p:sp>
      <p:sp>
        <p:nvSpPr>
          <p:cNvPr id="4" name="Symbol zastępczy zawartości 2"/>
          <p:cNvSpPr txBox="1">
            <a:spLocks/>
          </p:cNvSpPr>
          <p:nvPr/>
        </p:nvSpPr>
        <p:spPr>
          <a:xfrm>
            <a:off x="1984376" y="2204864"/>
            <a:ext cx="4687689" cy="7560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n-GB" sz="2800" b="1" dirty="0">
              <a:solidFill>
                <a:schemeClr val="accent5">
                  <a:lumMod val="50000"/>
                </a:schemeClr>
              </a:solidFill>
            </a:endParaRPr>
          </a:p>
        </p:txBody>
      </p:sp>
      <p:sp>
        <p:nvSpPr>
          <p:cNvPr id="6" name="AutoShape 2" descr="https://chart.googleapis.com/chart?cht=qr&amp;chs=300x300&amp;chld=M|2&amp;chl=Labsee.com/s/1598/tes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https://chart.googleapis.com/chart?cht=qr&amp;chs=300x300&amp;chld=M|2&amp;chl=Labsee.com/s/1598/test"/>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Prostokąt 15"/>
          <p:cNvSpPr/>
          <p:nvPr/>
        </p:nvSpPr>
        <p:spPr>
          <a:xfrm>
            <a:off x="94650" y="1297724"/>
            <a:ext cx="11426789" cy="523220"/>
          </a:xfrm>
          <a:prstGeom prst="rect">
            <a:avLst/>
          </a:prstGeom>
        </p:spPr>
        <p:txBody>
          <a:bodyPr wrap="square">
            <a:spAutoFit/>
          </a:bodyPr>
          <a:lstStyle/>
          <a:p>
            <a:pPr algn="just"/>
            <a:r>
              <a:rPr lang="en-US" sz="2800" b="1" dirty="0" smtClean="0">
                <a:solidFill>
                  <a:srgbClr val="4BACC6">
                    <a:lumMod val="50000"/>
                  </a:srgbClr>
                </a:solidFill>
              </a:rPr>
              <a:t>The </a:t>
            </a:r>
            <a:r>
              <a:rPr lang="en-US" sz="2800" b="1" dirty="0">
                <a:solidFill>
                  <a:srgbClr val="4BACC6">
                    <a:lumMod val="50000"/>
                  </a:srgbClr>
                </a:solidFill>
              </a:rPr>
              <a:t>ensemble average and time averages are </a:t>
            </a:r>
            <a:r>
              <a:rPr lang="pl-PL" sz="2800" b="1" dirty="0" smtClean="0">
                <a:solidFill>
                  <a:srgbClr val="4BACC6">
                    <a:lumMod val="50000"/>
                  </a:srgbClr>
                </a:solidFill>
              </a:rPr>
              <a:t>not </a:t>
            </a:r>
            <a:r>
              <a:rPr lang="en-US" sz="2800" b="1" dirty="0" smtClean="0">
                <a:solidFill>
                  <a:srgbClr val="4BACC6">
                    <a:lumMod val="50000"/>
                  </a:srgbClr>
                </a:solidFill>
              </a:rPr>
              <a:t>the </a:t>
            </a:r>
            <a:r>
              <a:rPr lang="en-US" sz="2800" b="1" dirty="0">
                <a:solidFill>
                  <a:srgbClr val="4BACC6">
                    <a:lumMod val="50000"/>
                  </a:srgbClr>
                </a:solidFill>
              </a:rPr>
              <a:t>same for </a:t>
            </a:r>
            <a:r>
              <a:rPr lang="en-US" sz="2800" b="1" dirty="0" err="1" smtClean="0">
                <a:solidFill>
                  <a:srgbClr val="4BACC6">
                    <a:lumMod val="50000"/>
                  </a:srgbClr>
                </a:solidFill>
              </a:rPr>
              <a:t>proce</a:t>
            </a:r>
            <a:r>
              <a:rPr lang="pl-PL" sz="2800" b="1" dirty="0" smtClean="0">
                <a:solidFill>
                  <a:srgbClr val="4BACC6">
                    <a:lumMod val="50000"/>
                  </a:srgbClr>
                </a:solidFill>
              </a:rPr>
              <a:t>s</a:t>
            </a:r>
            <a:r>
              <a:rPr lang="en-US" sz="2800" b="1" dirty="0" smtClean="0">
                <a:solidFill>
                  <a:srgbClr val="4BACC6">
                    <a:lumMod val="50000"/>
                  </a:srgbClr>
                </a:solidFill>
              </a:rPr>
              <a:t>s </a:t>
            </a:r>
            <a:r>
              <a:rPr lang="pl-PL" sz="2800" b="1" dirty="0" smtClean="0">
                <a:solidFill>
                  <a:srgbClr val="4BACC6">
                    <a:lumMod val="50000"/>
                  </a:srgbClr>
                </a:solidFill>
              </a:rPr>
              <a:t>A.</a:t>
            </a:r>
            <a:endParaRPr lang="en-US" sz="2400" b="1" dirty="0">
              <a:solidFill>
                <a:srgbClr val="4BACC6">
                  <a:lumMod val="50000"/>
                </a:srgbClr>
              </a:solidFill>
              <a:latin typeface="Calibri"/>
            </a:endParaRPr>
          </a:p>
        </p:txBody>
      </p:sp>
      <p:cxnSp>
        <p:nvCxnSpPr>
          <p:cNvPr id="10" name="Łącznik prosty ze strzałką 9"/>
          <p:cNvCxnSpPr>
            <a:endCxn id="14" idx="1"/>
          </p:cNvCxnSpPr>
          <p:nvPr/>
        </p:nvCxnSpPr>
        <p:spPr>
          <a:xfrm>
            <a:off x="2618909" y="4793715"/>
            <a:ext cx="4507571" cy="1497511"/>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2" name="Łącznik prosty ze strzałką 11"/>
          <p:cNvCxnSpPr>
            <a:endCxn id="18" idx="1"/>
          </p:cNvCxnSpPr>
          <p:nvPr/>
        </p:nvCxnSpPr>
        <p:spPr>
          <a:xfrm flipV="1">
            <a:off x="6695018" y="2604248"/>
            <a:ext cx="1019210" cy="115726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14" name="Prostokąt 13"/>
          <p:cNvSpPr/>
          <p:nvPr/>
        </p:nvSpPr>
        <p:spPr>
          <a:xfrm>
            <a:off x="7126480" y="5968060"/>
            <a:ext cx="4770880" cy="646331"/>
          </a:xfrm>
          <a:prstGeom prst="rect">
            <a:avLst/>
          </a:prstGeom>
        </p:spPr>
        <p:txBody>
          <a:bodyPr wrap="square">
            <a:spAutoFit/>
          </a:bodyPr>
          <a:lstStyle/>
          <a:p>
            <a:r>
              <a:rPr lang="en-US" dirty="0"/>
              <a:t>For our case, average income of all participants for each period tend to be the same for large N</a:t>
            </a:r>
            <a:endParaRPr lang="pl-PL" dirty="0"/>
          </a:p>
        </p:txBody>
      </p:sp>
      <p:sp>
        <p:nvSpPr>
          <p:cNvPr id="18" name="Prostokąt 17"/>
          <p:cNvSpPr/>
          <p:nvPr/>
        </p:nvSpPr>
        <p:spPr>
          <a:xfrm>
            <a:off x="7714228" y="2004083"/>
            <a:ext cx="4234566" cy="1200329"/>
          </a:xfrm>
          <a:prstGeom prst="rect">
            <a:avLst/>
          </a:prstGeom>
        </p:spPr>
        <p:txBody>
          <a:bodyPr wrap="square">
            <a:spAutoFit/>
          </a:bodyPr>
          <a:lstStyle/>
          <a:p>
            <a:r>
              <a:rPr lang="en-US" b="1" dirty="0">
                <a:solidFill>
                  <a:srgbClr val="C00000"/>
                </a:solidFill>
              </a:rPr>
              <a:t>For each participant, the time average of drawing red and black balls depends on the realization of the process there is path dependence.</a:t>
            </a:r>
            <a:endParaRPr lang="pl-PL" b="1" dirty="0" smtClean="0">
              <a:solidFill>
                <a:srgbClr val="C00000"/>
              </a:solidFill>
            </a:endParaRPr>
          </a:p>
        </p:txBody>
      </p:sp>
      <p:pic>
        <p:nvPicPr>
          <p:cNvPr id="5" name="Obraz 4"/>
          <p:cNvPicPr>
            <a:picLocks noChangeAspect="1"/>
          </p:cNvPicPr>
          <p:nvPr/>
        </p:nvPicPr>
        <p:blipFill>
          <a:blip r:embed="rId2"/>
          <a:stretch>
            <a:fillRect/>
          </a:stretch>
        </p:blipFill>
        <p:spPr>
          <a:xfrm>
            <a:off x="-356444" y="2410186"/>
            <a:ext cx="7051462" cy="4204434"/>
          </a:xfrm>
          <a:prstGeom prst="rect">
            <a:avLst/>
          </a:prstGeom>
        </p:spPr>
      </p:pic>
      <p:pic>
        <p:nvPicPr>
          <p:cNvPr id="15" name="Obraz 14"/>
          <p:cNvPicPr>
            <a:picLocks noChangeAspect="1"/>
          </p:cNvPicPr>
          <p:nvPr/>
        </p:nvPicPr>
        <p:blipFill rotWithShape="1">
          <a:blip r:embed="rId3"/>
          <a:srcRect l="3363" t="5497"/>
          <a:stretch/>
        </p:blipFill>
        <p:spPr>
          <a:xfrm>
            <a:off x="7622160" y="3294319"/>
            <a:ext cx="3779520" cy="2600611"/>
          </a:xfrm>
          <a:prstGeom prst="rect">
            <a:avLst/>
          </a:prstGeom>
        </p:spPr>
      </p:pic>
    </p:spTree>
    <p:extLst>
      <p:ext uri="{BB962C8B-B14F-4D97-AF65-F5344CB8AC3E}">
        <p14:creationId xmlns:p14="http://schemas.microsoft.com/office/powerpoint/2010/main" val="209576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a 6"/>
          <p:cNvGrpSpPr/>
          <p:nvPr/>
        </p:nvGrpSpPr>
        <p:grpSpPr>
          <a:xfrm>
            <a:off x="1937212" y="476673"/>
            <a:ext cx="8099938" cy="6186309"/>
            <a:chOff x="413212" y="476672"/>
            <a:chExt cx="8099938" cy="6186309"/>
          </a:xfrm>
        </p:grpSpPr>
        <p:sp>
          <p:nvSpPr>
            <p:cNvPr id="4" name="Prostokąt 3"/>
            <p:cNvSpPr/>
            <p:nvPr/>
          </p:nvSpPr>
          <p:spPr>
            <a:xfrm>
              <a:off x="413212" y="476672"/>
              <a:ext cx="8099938" cy="6186309"/>
            </a:xfrm>
            <a:prstGeom prst="rect">
              <a:avLst/>
            </a:prstGeom>
          </p:spPr>
          <p:txBody>
            <a:bodyPr wrap="square">
              <a:spAutoFit/>
            </a:bodyPr>
            <a:lstStyle/>
            <a:p>
              <a:pPr algn="ctr"/>
              <a:r>
                <a:rPr lang="en-US" sz="3600" b="1" i="1" dirty="0">
                  <a:solidFill>
                    <a:srgbClr val="4BACC6">
                      <a:lumMod val="50000"/>
                    </a:srgbClr>
                  </a:solidFill>
                </a:rPr>
                <a:t>Please connect with the Internet </a:t>
              </a:r>
            </a:p>
            <a:p>
              <a:pPr algn="ctr"/>
              <a:r>
                <a:rPr lang="en-US" sz="3600" b="1" i="1" dirty="0">
                  <a:solidFill>
                    <a:srgbClr val="4BACC6">
                      <a:lumMod val="50000"/>
                    </a:srgbClr>
                  </a:solidFill>
                </a:rPr>
                <a:t>we will have two small </a:t>
              </a:r>
            </a:p>
            <a:p>
              <a:pPr algn="ctr"/>
              <a:r>
                <a:rPr lang="en-US" sz="3600" b="1" i="1" dirty="0">
                  <a:solidFill>
                    <a:srgbClr val="4BACC6">
                      <a:lumMod val="50000"/>
                    </a:srgbClr>
                  </a:solidFill>
                </a:rPr>
                <a:t>Ad-Hoc </a:t>
              </a:r>
              <a:r>
                <a:rPr lang="en-US" sz="3600" b="1" i="1" dirty="0" smtClean="0">
                  <a:solidFill>
                    <a:srgbClr val="4BACC6">
                      <a:lumMod val="50000"/>
                    </a:srgbClr>
                  </a:solidFill>
                </a:rPr>
                <a:t>experiments</a:t>
              </a:r>
              <a:endParaRPr lang="pl-PL" sz="3600" b="1" i="1" dirty="0" smtClean="0">
                <a:solidFill>
                  <a:srgbClr val="4BACC6">
                    <a:lumMod val="50000"/>
                  </a:srgbClr>
                </a:solidFill>
              </a:endParaRPr>
            </a:p>
            <a:p>
              <a:pPr algn="ctr"/>
              <a:endParaRPr lang="pl-PL" sz="3600" b="1" i="1" dirty="0">
                <a:solidFill>
                  <a:srgbClr val="4BACC6">
                    <a:lumMod val="50000"/>
                  </a:srgbClr>
                </a:solidFill>
                <a:latin typeface="Calibri"/>
              </a:endParaRPr>
            </a:p>
            <a:p>
              <a:pPr algn="ctr"/>
              <a:r>
                <a:rPr lang="pl-PL" sz="3600" b="1" i="1" dirty="0" err="1">
                  <a:solidFill>
                    <a:srgbClr val="4BACC6">
                      <a:lumMod val="50000"/>
                    </a:srgbClr>
                  </a:solidFill>
                  <a:latin typeface="Calibri"/>
                </a:rPr>
                <a:t>You</a:t>
              </a:r>
              <a:r>
                <a:rPr lang="pl-PL" sz="3600" b="1" i="1" dirty="0">
                  <a:solidFill>
                    <a:srgbClr val="4BACC6">
                      <a:lumMod val="50000"/>
                    </a:srgbClr>
                  </a:solidFill>
                  <a:latin typeface="Calibri"/>
                </a:rPr>
                <a:t> </a:t>
              </a:r>
              <a:r>
                <a:rPr lang="pl-PL" sz="3600" b="1" i="1" dirty="0" err="1">
                  <a:solidFill>
                    <a:srgbClr val="4BACC6">
                      <a:lumMod val="50000"/>
                    </a:srgbClr>
                  </a:solidFill>
                  <a:latin typeface="Calibri"/>
                </a:rPr>
                <a:t>can</a:t>
              </a:r>
              <a:r>
                <a:rPr lang="pl-PL" sz="3600" b="1" i="1" dirty="0">
                  <a:solidFill>
                    <a:srgbClr val="4BACC6">
                      <a:lumMod val="50000"/>
                    </a:srgbClr>
                  </a:solidFill>
                  <a:latin typeface="Calibri"/>
                </a:rPr>
                <a:t> </a:t>
              </a:r>
              <a:r>
                <a:rPr lang="pl-PL" sz="3600" b="1" i="1" dirty="0" err="1">
                  <a:solidFill>
                    <a:srgbClr val="4BACC6">
                      <a:lumMod val="50000"/>
                    </a:srgbClr>
                  </a:solidFill>
                  <a:latin typeface="Calibri"/>
                </a:rPr>
                <a:t>use</a:t>
              </a:r>
              <a:r>
                <a:rPr lang="pl-PL" sz="3600" b="1" i="1" dirty="0">
                  <a:solidFill>
                    <a:srgbClr val="4BACC6">
                      <a:lumMod val="50000"/>
                    </a:srgbClr>
                  </a:solidFill>
                  <a:latin typeface="Calibri"/>
                </a:rPr>
                <a:t> </a:t>
              </a:r>
              <a:r>
                <a:rPr lang="pl-PL" sz="3600" b="1" i="1" dirty="0" err="1">
                  <a:solidFill>
                    <a:srgbClr val="4BACC6">
                      <a:lumMod val="50000"/>
                    </a:srgbClr>
                  </a:solidFill>
                  <a:latin typeface="Calibri"/>
                </a:rPr>
                <a:t>smartfons</a:t>
              </a:r>
              <a:r>
                <a:rPr lang="pl-PL" sz="3600" b="1" i="1" dirty="0">
                  <a:solidFill>
                    <a:srgbClr val="4BACC6">
                      <a:lumMod val="50000"/>
                    </a:srgbClr>
                  </a:solidFill>
                  <a:latin typeface="Calibri"/>
                </a:rPr>
                <a:t>, </a:t>
              </a:r>
              <a:r>
                <a:rPr lang="pl-PL" sz="3600" b="1" i="1" dirty="0" err="1" smtClean="0">
                  <a:solidFill>
                    <a:srgbClr val="00B050"/>
                  </a:solidFill>
                  <a:latin typeface="Calibri"/>
                </a:rPr>
                <a:t>laptops</a:t>
              </a:r>
              <a:r>
                <a:rPr lang="pl-PL" sz="3600" b="1" i="1" dirty="0" smtClean="0">
                  <a:solidFill>
                    <a:srgbClr val="4BACC6">
                      <a:lumMod val="50000"/>
                    </a:srgbClr>
                  </a:solidFill>
                  <a:latin typeface="Calibri"/>
                </a:rPr>
                <a:t> </a:t>
              </a:r>
              <a:r>
                <a:rPr lang="pl-PL" sz="3600" b="1" i="1" dirty="0" err="1">
                  <a:solidFill>
                    <a:srgbClr val="4BACC6">
                      <a:lumMod val="50000"/>
                    </a:srgbClr>
                  </a:solidFill>
                  <a:latin typeface="Calibri"/>
                </a:rPr>
                <a:t>or</a:t>
              </a:r>
              <a:r>
                <a:rPr lang="pl-PL" sz="3600" b="1" i="1" dirty="0">
                  <a:solidFill>
                    <a:srgbClr val="4BACC6">
                      <a:lumMod val="50000"/>
                    </a:srgbClr>
                  </a:solidFill>
                  <a:latin typeface="Calibri"/>
                </a:rPr>
                <a:t> </a:t>
              </a:r>
              <a:r>
                <a:rPr lang="pl-PL" sz="3600" b="1" i="1" dirty="0" err="1">
                  <a:solidFill>
                    <a:srgbClr val="4BACC6">
                      <a:lumMod val="50000"/>
                    </a:srgbClr>
                  </a:solidFill>
                  <a:latin typeface="Calibri"/>
                </a:rPr>
                <a:t>tablets</a:t>
              </a:r>
              <a:endParaRPr lang="pl-PL" sz="3600" b="1" i="1" dirty="0">
                <a:solidFill>
                  <a:srgbClr val="4BACC6">
                    <a:lumMod val="50000"/>
                  </a:srgbClr>
                </a:solidFill>
                <a:latin typeface="Calibri"/>
              </a:endParaRPr>
            </a:p>
            <a:p>
              <a:pPr algn="ctr"/>
              <a:endParaRPr lang="pl-PL" sz="3600" b="1" i="1" dirty="0">
                <a:solidFill>
                  <a:srgbClr val="FF0000"/>
                </a:solidFill>
                <a:latin typeface="Calibri"/>
              </a:endParaRPr>
            </a:p>
            <a:p>
              <a:pPr algn="ctr"/>
              <a:r>
                <a:rPr lang="pl-PL" sz="3600" b="1" i="1" dirty="0">
                  <a:solidFill>
                    <a:srgbClr val="FF0000"/>
                  </a:solidFill>
                  <a:latin typeface="Calibri"/>
                </a:rPr>
                <a:t>Do not </a:t>
              </a:r>
              <a:r>
                <a:rPr lang="pl-PL" sz="3600" b="1" i="1" dirty="0" err="1">
                  <a:solidFill>
                    <a:srgbClr val="FF0000"/>
                  </a:solidFill>
                  <a:latin typeface="Calibri"/>
                </a:rPr>
                <a:t>use</a:t>
              </a:r>
              <a:r>
                <a:rPr lang="pl-PL" sz="3600" b="1" i="1" dirty="0">
                  <a:solidFill>
                    <a:srgbClr val="FF0000"/>
                  </a:solidFill>
                  <a:latin typeface="Calibri"/>
                </a:rPr>
                <a:t> IE </a:t>
              </a:r>
            </a:p>
            <a:p>
              <a:pPr algn="ctr"/>
              <a:r>
                <a:rPr lang="pl-PL" sz="3600" b="1" i="1" dirty="0">
                  <a:solidFill>
                    <a:srgbClr val="4BACC6">
                      <a:lumMod val="50000"/>
                    </a:srgbClr>
                  </a:solidFill>
                  <a:latin typeface="Calibri"/>
                </a:rPr>
                <a:t>  </a:t>
              </a:r>
            </a:p>
            <a:p>
              <a:pPr algn="ctr"/>
              <a:r>
                <a:rPr lang="pl-PL" sz="3600" b="1" i="1" dirty="0">
                  <a:solidFill>
                    <a:srgbClr val="4BACC6">
                      <a:lumMod val="50000"/>
                    </a:srgbClr>
                  </a:solidFill>
                  <a:latin typeface="Calibri"/>
                </a:rPr>
                <a:t>A </a:t>
              </a:r>
              <a:r>
                <a:rPr lang="en-US" sz="3600" b="1" i="1" dirty="0">
                  <a:solidFill>
                    <a:srgbClr val="4BACC6">
                      <a:lumMod val="50000"/>
                    </a:srgbClr>
                  </a:solidFill>
                  <a:latin typeface="Calibri"/>
                </a:rPr>
                <a:t>QR code reader will help </a:t>
              </a:r>
              <a:r>
                <a:rPr lang="pl-PL" sz="3600" b="1" i="1" dirty="0">
                  <a:solidFill>
                    <a:srgbClr val="4BACC6">
                      <a:lumMod val="50000"/>
                    </a:srgbClr>
                  </a:solidFill>
                  <a:latin typeface="Calibri"/>
                </a:rPr>
                <a:t>but </a:t>
              </a:r>
              <a:r>
                <a:rPr lang="pl-PL" sz="3600" b="1" i="1" dirty="0" err="1">
                  <a:solidFill>
                    <a:srgbClr val="4BACC6">
                      <a:lumMod val="50000"/>
                    </a:srgbClr>
                  </a:solidFill>
                  <a:latin typeface="Calibri"/>
                </a:rPr>
                <a:t>is</a:t>
              </a:r>
              <a:r>
                <a:rPr lang="pl-PL" sz="3600" b="1" i="1" dirty="0">
                  <a:solidFill>
                    <a:srgbClr val="4BACC6">
                      <a:lumMod val="50000"/>
                    </a:srgbClr>
                  </a:solidFill>
                  <a:latin typeface="Calibri"/>
                </a:rPr>
                <a:t> not </a:t>
              </a:r>
              <a:r>
                <a:rPr lang="pl-PL" sz="3600" b="1" i="1" dirty="0" err="1">
                  <a:solidFill>
                    <a:srgbClr val="4BACC6">
                      <a:lumMod val="50000"/>
                    </a:srgbClr>
                  </a:solidFill>
                  <a:latin typeface="Calibri"/>
                </a:rPr>
                <a:t>necessary</a:t>
              </a:r>
              <a:r>
                <a:rPr lang="pl-PL" sz="3600" b="1" i="1" dirty="0">
                  <a:solidFill>
                    <a:srgbClr val="4BACC6">
                      <a:lumMod val="50000"/>
                    </a:srgbClr>
                  </a:solidFill>
                  <a:latin typeface="Calibri"/>
                </a:rPr>
                <a:t> </a:t>
              </a:r>
              <a:r>
                <a:rPr lang="en-US" sz="3600" b="1" i="1" dirty="0">
                  <a:solidFill>
                    <a:srgbClr val="4BACC6">
                      <a:lumMod val="50000"/>
                    </a:srgbClr>
                  </a:solidFill>
                  <a:latin typeface="Calibri"/>
                </a:rPr>
                <a:t>:)</a:t>
              </a:r>
              <a:endParaRPr lang="pl-PL" sz="3600" b="1" i="1" dirty="0">
                <a:solidFill>
                  <a:srgbClr val="4BACC6">
                    <a:lumMod val="50000"/>
                  </a:srgbClr>
                </a:solidFill>
                <a:latin typeface="Calibri"/>
              </a:endParaRPr>
            </a:p>
            <a:p>
              <a:pPr algn="ctr"/>
              <a:endParaRPr lang="pl-PL" sz="3600" b="1" i="1" dirty="0">
                <a:solidFill>
                  <a:srgbClr val="4BACC6">
                    <a:lumMod val="50000"/>
                  </a:srgbClr>
                </a:solidFill>
                <a:latin typeface="Calibri"/>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4470" y="3717032"/>
              <a:ext cx="711523" cy="711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Łącznik prostoliniowy 2"/>
            <p:cNvCxnSpPr/>
            <p:nvPr/>
          </p:nvCxnSpPr>
          <p:spPr>
            <a:xfrm flipV="1">
              <a:off x="6156176" y="3569826"/>
              <a:ext cx="1080120" cy="1008111"/>
            </a:xfrm>
            <a:prstGeom prst="line">
              <a:avLst/>
            </a:prstGeom>
          </p:spPr>
          <p:style>
            <a:lnRef idx="3">
              <a:schemeClr val="accent2"/>
            </a:lnRef>
            <a:fillRef idx="0">
              <a:schemeClr val="accent2"/>
            </a:fillRef>
            <a:effectRef idx="2">
              <a:schemeClr val="accent2"/>
            </a:effectRef>
            <a:fontRef idx="minor">
              <a:schemeClr val="tx1"/>
            </a:fontRef>
          </p:style>
        </p:cxnSp>
      </p:grpSp>
      <p:sp>
        <p:nvSpPr>
          <p:cNvPr id="2" name="Strzałka w prawo 1"/>
          <p:cNvSpPr/>
          <p:nvPr/>
        </p:nvSpPr>
        <p:spPr>
          <a:xfrm rot="5400000">
            <a:off x="6876468" y="2146433"/>
            <a:ext cx="644892" cy="7026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951171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12192000" cy="1289786"/>
          </a:xfrm>
          <a:solidFill>
            <a:schemeClr val="accent5">
              <a:lumMod val="20000"/>
              <a:lumOff val="80000"/>
            </a:schemeClr>
          </a:solidFill>
        </p:spPr>
        <p:txBody>
          <a:bodyPr>
            <a:noAutofit/>
          </a:bodyPr>
          <a:lstStyle/>
          <a:p>
            <a:r>
              <a:rPr lang="pl-PL" b="1" dirty="0" smtClean="0">
                <a:solidFill>
                  <a:schemeClr val="accent5">
                    <a:lumMod val="50000"/>
                  </a:schemeClr>
                </a:solidFill>
              </a:rPr>
              <a:t>T</a:t>
            </a:r>
            <a:r>
              <a:rPr lang="en-US" b="1" dirty="0" smtClean="0">
                <a:solidFill>
                  <a:schemeClr val="accent5">
                    <a:lumMod val="50000"/>
                  </a:schemeClr>
                </a:solidFill>
              </a:rPr>
              <a:t>he ergodic</a:t>
            </a:r>
            <a:r>
              <a:rPr lang="pl-PL" b="1" dirty="0" smtClean="0">
                <a:solidFill>
                  <a:schemeClr val="accent5">
                    <a:lumMod val="50000"/>
                  </a:schemeClr>
                </a:solidFill>
              </a:rPr>
              <a:t> and </a:t>
            </a:r>
            <a:r>
              <a:rPr lang="en-US" b="1" dirty="0" smtClean="0">
                <a:solidFill>
                  <a:schemeClr val="accent5">
                    <a:lumMod val="50000"/>
                  </a:schemeClr>
                </a:solidFill>
              </a:rPr>
              <a:t>non</a:t>
            </a:r>
            <a:r>
              <a:rPr lang="pl-PL" b="1" dirty="0" smtClean="0">
                <a:solidFill>
                  <a:schemeClr val="accent5">
                    <a:lumMod val="50000"/>
                  </a:schemeClr>
                </a:solidFill>
              </a:rPr>
              <a:t>-</a:t>
            </a:r>
            <a:r>
              <a:rPr lang="en-US" b="1" dirty="0" smtClean="0">
                <a:solidFill>
                  <a:schemeClr val="accent5">
                    <a:lumMod val="50000"/>
                  </a:schemeClr>
                </a:solidFill>
              </a:rPr>
              <a:t>ergodic </a:t>
            </a:r>
            <a:r>
              <a:rPr lang="pl-PL" b="1" dirty="0" smtClean="0">
                <a:solidFill>
                  <a:schemeClr val="accent5">
                    <a:lumMod val="50000"/>
                  </a:schemeClr>
                </a:solidFill>
              </a:rPr>
              <a:t>proces</a:t>
            </a:r>
            <a:endParaRPr lang="en-GB" b="1" dirty="0">
              <a:solidFill>
                <a:schemeClr val="accent5">
                  <a:lumMod val="50000"/>
                </a:schemeClr>
              </a:solidFill>
            </a:endParaRPr>
          </a:p>
        </p:txBody>
      </p:sp>
      <p:sp>
        <p:nvSpPr>
          <p:cNvPr id="6" name="AutoShape 2" descr="https://chart.googleapis.com/chart?cht=qr&amp;chs=300x300&amp;chld=M|2&amp;chl=Labsee.com/s/1598/tes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https://chart.googleapis.com/chart?cht=qr&amp;chs=300x300&amp;chld=M|2&amp;chl=Labsee.com/s/1598/test"/>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Prostokąt 15"/>
          <p:cNvSpPr/>
          <p:nvPr/>
        </p:nvSpPr>
        <p:spPr>
          <a:xfrm>
            <a:off x="0" y="1297724"/>
            <a:ext cx="7132320" cy="5262979"/>
          </a:xfrm>
          <a:prstGeom prst="rect">
            <a:avLst/>
          </a:prstGeom>
        </p:spPr>
        <p:txBody>
          <a:bodyPr wrap="square">
            <a:spAutoFit/>
          </a:bodyPr>
          <a:lstStyle/>
          <a:p>
            <a:pPr algn="just"/>
            <a:r>
              <a:rPr lang="en-US" sz="2800" b="1" dirty="0">
                <a:solidFill>
                  <a:srgbClr val="4BACC6">
                    <a:lumMod val="50000"/>
                  </a:srgbClr>
                </a:solidFill>
              </a:rPr>
              <a:t>Ergodic processes better describe the world. Regardless of our abilities, we can both be super-rich and become extremely poor.</a:t>
            </a:r>
          </a:p>
          <a:p>
            <a:pPr algn="just"/>
            <a:endParaRPr lang="en-US" sz="2800" b="1" dirty="0">
              <a:solidFill>
                <a:srgbClr val="4BACC6">
                  <a:lumMod val="50000"/>
                </a:srgbClr>
              </a:solidFill>
            </a:endParaRPr>
          </a:p>
          <a:p>
            <a:pPr algn="just"/>
            <a:r>
              <a:rPr lang="en-US" sz="2800" b="1" dirty="0">
                <a:solidFill>
                  <a:srgbClr val="4BACC6">
                    <a:lumMod val="50000"/>
                  </a:srgbClr>
                </a:solidFill>
              </a:rPr>
              <a:t>Our material status also is determined by the time path - the first few failures cause that we will never reach the average welfare for society. The first few successes will set our life. It is not without reason that the </a:t>
            </a:r>
            <a:r>
              <a:rPr lang="en-US" sz="2800" b="1" dirty="0" err="1">
                <a:solidFill>
                  <a:srgbClr val="4BACC6">
                    <a:lumMod val="50000"/>
                  </a:srgbClr>
                </a:solidFill>
              </a:rPr>
              <a:t>Polya</a:t>
            </a:r>
            <a:r>
              <a:rPr lang="en-US" sz="2800" b="1" dirty="0">
                <a:solidFill>
                  <a:srgbClr val="4BACC6">
                    <a:lumMod val="50000"/>
                  </a:srgbClr>
                </a:solidFill>
              </a:rPr>
              <a:t> urn (the name of the scheme of drawing form A urn) has a property expressed by the aphorism "The rich get richer and the poor get poorer".</a:t>
            </a:r>
            <a:endParaRPr lang="en-US" sz="2400" b="1" dirty="0">
              <a:solidFill>
                <a:srgbClr val="4BACC6">
                  <a:lumMod val="50000"/>
                </a:srgbClr>
              </a:solidFill>
              <a:latin typeface="Calibri"/>
            </a:endParaRPr>
          </a:p>
        </p:txBody>
      </p:sp>
      <p:pic>
        <p:nvPicPr>
          <p:cNvPr id="5" name="Obraz 4"/>
          <p:cNvPicPr>
            <a:picLocks noChangeAspect="1"/>
          </p:cNvPicPr>
          <p:nvPr/>
        </p:nvPicPr>
        <p:blipFill>
          <a:blip r:embed="rId2"/>
          <a:stretch>
            <a:fillRect/>
          </a:stretch>
        </p:blipFill>
        <p:spPr>
          <a:xfrm>
            <a:off x="7132320" y="2387600"/>
            <a:ext cx="4944946" cy="3479336"/>
          </a:xfrm>
          <a:prstGeom prst="rect">
            <a:avLst/>
          </a:prstGeom>
        </p:spPr>
      </p:pic>
    </p:spTree>
    <p:extLst>
      <p:ext uri="{BB962C8B-B14F-4D97-AF65-F5344CB8AC3E}">
        <p14:creationId xmlns:p14="http://schemas.microsoft.com/office/powerpoint/2010/main" val="2455929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12192000" cy="1289786"/>
          </a:xfrm>
          <a:solidFill>
            <a:schemeClr val="accent5">
              <a:lumMod val="20000"/>
              <a:lumOff val="80000"/>
            </a:schemeClr>
          </a:solidFill>
        </p:spPr>
        <p:txBody>
          <a:bodyPr>
            <a:noAutofit/>
          </a:bodyPr>
          <a:lstStyle/>
          <a:p>
            <a:r>
              <a:rPr lang="en-US" b="1" dirty="0">
                <a:solidFill>
                  <a:schemeClr val="accent5">
                    <a:lumMod val="50000"/>
                  </a:schemeClr>
                </a:solidFill>
              </a:rPr>
              <a:t>The rich get richer and the poor get poorer</a:t>
            </a:r>
            <a:endParaRPr lang="en-GB" b="1" dirty="0">
              <a:solidFill>
                <a:schemeClr val="accent5">
                  <a:lumMod val="50000"/>
                </a:schemeClr>
              </a:solidFill>
            </a:endParaRPr>
          </a:p>
        </p:txBody>
      </p:sp>
      <p:sp>
        <p:nvSpPr>
          <p:cNvPr id="6" name="AutoShape 2" descr="https://chart.googleapis.com/chart?cht=qr&amp;chs=300x300&amp;chld=M|2&amp;chl=Labsee.com/s/1598/tes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https://chart.googleapis.com/chart?cht=qr&amp;chs=300x300&amp;chld=M|2&amp;chl=Labsee.com/s/1598/test"/>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Prostokąt 15"/>
          <p:cNvSpPr/>
          <p:nvPr/>
        </p:nvSpPr>
        <p:spPr>
          <a:xfrm>
            <a:off x="781251" y="1801079"/>
            <a:ext cx="10170160" cy="3970318"/>
          </a:xfrm>
          <a:prstGeom prst="rect">
            <a:avLst/>
          </a:prstGeom>
        </p:spPr>
        <p:txBody>
          <a:bodyPr wrap="square">
            <a:spAutoFit/>
          </a:bodyPr>
          <a:lstStyle/>
          <a:p>
            <a:pPr algn="just"/>
            <a:r>
              <a:rPr lang="en-US" sz="2800" b="1" dirty="0">
                <a:solidFill>
                  <a:srgbClr val="4BACC6">
                    <a:lumMod val="50000"/>
                  </a:srgbClr>
                </a:solidFill>
              </a:rPr>
              <a:t>In the case of our experiment, everyone had the same chance of being rich or poor at the beginning. But in real life, the first event (school, study,...) is mainly determined by the </a:t>
            </a:r>
            <a:r>
              <a:rPr lang="en-US" sz="2800" b="1" dirty="0" smtClean="0">
                <a:solidFill>
                  <a:srgbClr val="4BACC6">
                    <a:lumMod val="50000"/>
                  </a:srgbClr>
                </a:solidFill>
              </a:rPr>
              <a:t>status </a:t>
            </a:r>
            <a:r>
              <a:rPr lang="en-US" sz="2800" b="1" dirty="0">
                <a:solidFill>
                  <a:srgbClr val="4BACC6">
                    <a:lumMod val="50000"/>
                  </a:srgbClr>
                </a:solidFill>
              </a:rPr>
              <a:t>of the family. In our experiment, we can simulate this by changing the proportions of the balls at the beginning. It can be different for different people. </a:t>
            </a:r>
            <a:endParaRPr lang="pl-PL" sz="2800" b="1" dirty="0" smtClean="0">
              <a:solidFill>
                <a:srgbClr val="4BACC6">
                  <a:lumMod val="50000"/>
                </a:srgbClr>
              </a:solidFill>
            </a:endParaRPr>
          </a:p>
          <a:p>
            <a:pPr algn="just"/>
            <a:r>
              <a:rPr lang="pl-PL" sz="2800" b="1" dirty="0" err="1" smtClean="0">
                <a:solidFill>
                  <a:srgbClr val="4BACC6">
                    <a:lumMod val="50000"/>
                  </a:srgbClr>
                </a:solidFill>
              </a:rPr>
              <a:t>Let’s</a:t>
            </a:r>
            <a:r>
              <a:rPr lang="pl-PL" sz="2800" b="1" dirty="0" smtClean="0">
                <a:solidFill>
                  <a:srgbClr val="4BACC6">
                    <a:lumMod val="50000"/>
                  </a:srgbClr>
                </a:solidFill>
              </a:rPr>
              <a:t> do Monte Carlo </a:t>
            </a:r>
            <a:r>
              <a:rPr lang="pl-PL" sz="2800" b="1" dirty="0" err="1" smtClean="0">
                <a:solidFill>
                  <a:srgbClr val="4BACC6">
                    <a:lumMod val="50000"/>
                  </a:srgbClr>
                </a:solidFill>
              </a:rPr>
              <a:t>simulation</a:t>
            </a:r>
            <a:r>
              <a:rPr lang="pl-PL" sz="2800" b="1" dirty="0" smtClean="0">
                <a:solidFill>
                  <a:srgbClr val="4BACC6">
                    <a:lumMod val="50000"/>
                  </a:srgbClr>
                </a:solidFill>
              </a:rPr>
              <a:t> and s</a:t>
            </a:r>
            <a:r>
              <a:rPr lang="en-US" sz="2800" b="1" dirty="0" err="1" smtClean="0">
                <a:solidFill>
                  <a:srgbClr val="4BACC6">
                    <a:lumMod val="50000"/>
                  </a:srgbClr>
                </a:solidFill>
              </a:rPr>
              <a:t>uppose</a:t>
            </a:r>
            <a:r>
              <a:rPr lang="pl-PL" sz="2800" b="1" dirty="0" smtClean="0">
                <a:solidFill>
                  <a:srgbClr val="4BACC6">
                    <a:lumMod val="50000"/>
                  </a:srgbClr>
                </a:solidFill>
              </a:rPr>
              <a:t>:</a:t>
            </a:r>
            <a:r>
              <a:rPr lang="en-US" sz="2800" b="1" dirty="0" smtClean="0">
                <a:solidFill>
                  <a:srgbClr val="4BACC6">
                    <a:lumMod val="50000"/>
                  </a:srgbClr>
                </a:solidFill>
              </a:rPr>
              <a:t> </a:t>
            </a:r>
            <a:endParaRPr lang="pl-PL" sz="2800" b="1" dirty="0" smtClean="0">
              <a:solidFill>
                <a:srgbClr val="4BACC6">
                  <a:lumMod val="50000"/>
                </a:srgbClr>
              </a:solidFill>
            </a:endParaRPr>
          </a:p>
          <a:p>
            <a:pPr marL="914400" lvl="1" indent="-457200" algn="just">
              <a:buFont typeface="Arial" panose="020B0604020202020204" pitchFamily="34" charset="0"/>
              <a:buChar char="•"/>
            </a:pPr>
            <a:r>
              <a:rPr lang="pl-PL" sz="2800" b="1" dirty="0" smtClean="0">
                <a:solidFill>
                  <a:srgbClr val="4BACC6">
                    <a:lumMod val="50000"/>
                  </a:srgbClr>
                </a:solidFill>
              </a:rPr>
              <a:t>G</a:t>
            </a:r>
            <a:r>
              <a:rPr lang="en-US" sz="2800" b="1" dirty="0" err="1" smtClean="0">
                <a:solidFill>
                  <a:srgbClr val="4BACC6">
                    <a:lumMod val="50000"/>
                  </a:srgbClr>
                </a:solidFill>
              </a:rPr>
              <a:t>roup</a:t>
            </a:r>
            <a:r>
              <a:rPr lang="en-US" sz="2800" b="1" dirty="0" smtClean="0">
                <a:solidFill>
                  <a:srgbClr val="4BACC6">
                    <a:lumMod val="50000"/>
                  </a:srgbClr>
                </a:solidFill>
              </a:rPr>
              <a:t> X</a:t>
            </a:r>
            <a:r>
              <a:rPr lang="pl-PL" sz="2800" b="1" dirty="0" smtClean="0">
                <a:solidFill>
                  <a:srgbClr val="4BACC6">
                    <a:lumMod val="50000"/>
                  </a:srgbClr>
                </a:solidFill>
              </a:rPr>
              <a:t> (</a:t>
            </a:r>
            <a:r>
              <a:rPr lang="pl-PL" sz="2800" b="1" dirty="0" err="1" smtClean="0">
                <a:solidFill>
                  <a:srgbClr val="4BACC6">
                    <a:lumMod val="50000"/>
                  </a:srgbClr>
                </a:solidFill>
              </a:rPr>
              <a:t>reach</a:t>
            </a:r>
            <a:r>
              <a:rPr lang="pl-PL" sz="2800" b="1" dirty="0" smtClean="0">
                <a:solidFill>
                  <a:srgbClr val="4BACC6">
                    <a:lumMod val="50000"/>
                  </a:srgbClr>
                </a:solidFill>
              </a:rPr>
              <a:t>)</a:t>
            </a:r>
            <a:r>
              <a:rPr lang="en-US" sz="2800" b="1" dirty="0" smtClean="0">
                <a:solidFill>
                  <a:srgbClr val="4BACC6">
                    <a:lumMod val="50000"/>
                  </a:srgbClr>
                </a:solidFill>
              </a:rPr>
              <a:t> </a:t>
            </a:r>
            <a:r>
              <a:rPr lang="en-US" sz="2800" b="1" dirty="0">
                <a:solidFill>
                  <a:srgbClr val="4BACC6">
                    <a:lumMod val="50000"/>
                  </a:srgbClr>
                </a:solidFill>
              </a:rPr>
              <a:t>starts with 10 black and 20 red balls. </a:t>
            </a:r>
            <a:endParaRPr lang="pl-PL" sz="2800" b="1" dirty="0" smtClean="0">
              <a:solidFill>
                <a:srgbClr val="4BACC6">
                  <a:lumMod val="50000"/>
                </a:srgbClr>
              </a:solidFill>
            </a:endParaRPr>
          </a:p>
          <a:p>
            <a:pPr marL="914400" lvl="1" indent="-457200" algn="just">
              <a:buFont typeface="Arial" panose="020B0604020202020204" pitchFamily="34" charset="0"/>
              <a:buChar char="•"/>
            </a:pPr>
            <a:r>
              <a:rPr lang="en-US" sz="2800" b="1" dirty="0" smtClean="0">
                <a:solidFill>
                  <a:srgbClr val="4BACC6">
                    <a:lumMod val="50000"/>
                  </a:srgbClr>
                </a:solidFill>
              </a:rPr>
              <a:t>Group Y</a:t>
            </a:r>
            <a:r>
              <a:rPr lang="pl-PL" sz="2800" b="1" dirty="0" smtClean="0">
                <a:solidFill>
                  <a:srgbClr val="4BACC6">
                    <a:lumMod val="50000"/>
                  </a:srgbClr>
                </a:solidFill>
              </a:rPr>
              <a:t> (</a:t>
            </a:r>
            <a:r>
              <a:rPr lang="pl-PL" sz="2800" b="1" dirty="0" err="1" smtClean="0">
                <a:solidFill>
                  <a:srgbClr val="4BACC6">
                    <a:lumMod val="50000"/>
                  </a:srgbClr>
                </a:solidFill>
              </a:rPr>
              <a:t>poor</a:t>
            </a:r>
            <a:r>
              <a:rPr lang="pl-PL" sz="2800" b="1" dirty="0" smtClean="0">
                <a:solidFill>
                  <a:srgbClr val="4BACC6">
                    <a:lumMod val="50000"/>
                  </a:srgbClr>
                </a:solidFill>
              </a:rPr>
              <a:t>)</a:t>
            </a:r>
            <a:r>
              <a:rPr lang="en-US" sz="2800" b="1" dirty="0">
                <a:solidFill>
                  <a:srgbClr val="4BACC6">
                    <a:lumMod val="50000"/>
                  </a:srgbClr>
                </a:solidFill>
              </a:rPr>
              <a:t> starts with </a:t>
            </a:r>
            <a:r>
              <a:rPr lang="pl-PL" sz="2800" b="1" dirty="0" smtClean="0">
                <a:solidFill>
                  <a:srgbClr val="4BACC6">
                    <a:lumMod val="50000"/>
                  </a:srgbClr>
                </a:solidFill>
              </a:rPr>
              <a:t>2</a:t>
            </a:r>
            <a:r>
              <a:rPr lang="en-US" sz="2800" b="1" dirty="0" smtClean="0">
                <a:solidFill>
                  <a:srgbClr val="4BACC6">
                    <a:lumMod val="50000"/>
                  </a:srgbClr>
                </a:solidFill>
              </a:rPr>
              <a:t>0 </a:t>
            </a:r>
            <a:r>
              <a:rPr lang="en-US" sz="2800" b="1" dirty="0">
                <a:solidFill>
                  <a:srgbClr val="4BACC6">
                    <a:lumMod val="50000"/>
                  </a:srgbClr>
                </a:solidFill>
              </a:rPr>
              <a:t>black and </a:t>
            </a:r>
            <a:r>
              <a:rPr lang="pl-PL" sz="2800" b="1" dirty="0" smtClean="0">
                <a:solidFill>
                  <a:srgbClr val="4BACC6">
                    <a:lumMod val="50000"/>
                  </a:srgbClr>
                </a:solidFill>
              </a:rPr>
              <a:t>1</a:t>
            </a:r>
            <a:r>
              <a:rPr lang="en-US" sz="2800" b="1" dirty="0" smtClean="0">
                <a:solidFill>
                  <a:srgbClr val="4BACC6">
                    <a:lumMod val="50000"/>
                  </a:srgbClr>
                </a:solidFill>
              </a:rPr>
              <a:t>0 </a:t>
            </a:r>
            <a:r>
              <a:rPr lang="en-US" sz="2800" b="1" dirty="0">
                <a:solidFill>
                  <a:srgbClr val="4BACC6">
                    <a:lumMod val="50000"/>
                  </a:srgbClr>
                </a:solidFill>
              </a:rPr>
              <a:t>red balls. </a:t>
            </a:r>
          </a:p>
        </p:txBody>
      </p:sp>
    </p:spTree>
    <p:extLst>
      <p:ext uri="{BB962C8B-B14F-4D97-AF65-F5344CB8AC3E}">
        <p14:creationId xmlns:p14="http://schemas.microsoft.com/office/powerpoint/2010/main" val="569243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6096000" y="1926035"/>
            <a:ext cx="5974080" cy="4298658"/>
          </a:xfrm>
          <a:prstGeom prst="rect">
            <a:avLst/>
          </a:prstGeom>
        </p:spPr>
      </p:pic>
      <p:sp>
        <p:nvSpPr>
          <p:cNvPr id="2" name="Tytuł 1"/>
          <p:cNvSpPr>
            <a:spLocks noGrp="1"/>
          </p:cNvSpPr>
          <p:nvPr>
            <p:ph type="title"/>
          </p:nvPr>
        </p:nvSpPr>
        <p:spPr>
          <a:xfrm>
            <a:off x="0" y="0"/>
            <a:ext cx="12192000" cy="1289786"/>
          </a:xfrm>
          <a:solidFill>
            <a:schemeClr val="accent5">
              <a:lumMod val="20000"/>
              <a:lumOff val="80000"/>
            </a:schemeClr>
          </a:solidFill>
        </p:spPr>
        <p:txBody>
          <a:bodyPr>
            <a:noAutofit/>
          </a:bodyPr>
          <a:lstStyle/>
          <a:p>
            <a:r>
              <a:rPr lang="en-US" b="1" dirty="0">
                <a:solidFill>
                  <a:schemeClr val="accent5">
                    <a:lumMod val="50000"/>
                  </a:schemeClr>
                </a:solidFill>
              </a:rPr>
              <a:t>The rich get richer and the poor get poorer</a:t>
            </a:r>
            <a:endParaRPr lang="en-GB" b="1" dirty="0">
              <a:solidFill>
                <a:schemeClr val="accent5">
                  <a:lumMod val="50000"/>
                </a:schemeClr>
              </a:solidFill>
            </a:endParaRPr>
          </a:p>
        </p:txBody>
      </p:sp>
      <p:sp>
        <p:nvSpPr>
          <p:cNvPr id="6" name="AutoShape 2" descr="https://chart.googleapis.com/chart?cht=qr&amp;chs=300x300&amp;chld=M|2&amp;chl=Labsee.com/s/1598/tes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https://chart.googleapis.com/chart?cht=qr&amp;chs=300x300&amp;chld=M|2&amp;chl=Labsee.com/s/1598/test"/>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Prostokąt 15"/>
          <p:cNvSpPr/>
          <p:nvPr/>
        </p:nvSpPr>
        <p:spPr>
          <a:xfrm>
            <a:off x="162560" y="1473732"/>
            <a:ext cx="5933440" cy="2246769"/>
          </a:xfrm>
          <a:prstGeom prst="rect">
            <a:avLst/>
          </a:prstGeom>
        </p:spPr>
        <p:txBody>
          <a:bodyPr wrap="square">
            <a:spAutoFit/>
          </a:bodyPr>
          <a:lstStyle/>
          <a:p>
            <a:pPr algn="just"/>
            <a:r>
              <a:rPr lang="en-US" sz="2800" b="1" dirty="0">
                <a:solidFill>
                  <a:srgbClr val="4BACC6">
                    <a:lumMod val="50000"/>
                  </a:srgbClr>
                </a:solidFill>
              </a:rPr>
              <a:t>A transition from one group to the other is possible, but these are rare cases. The  "Rags-to-riches" myth is very popular in the media, but in real life, the path dependence is so strong.  </a:t>
            </a:r>
          </a:p>
        </p:txBody>
      </p:sp>
      <p:sp>
        <p:nvSpPr>
          <p:cNvPr id="4" name="Owal 3"/>
          <p:cNvSpPr/>
          <p:nvPr/>
        </p:nvSpPr>
        <p:spPr>
          <a:xfrm>
            <a:off x="9591040" y="2905760"/>
            <a:ext cx="924560" cy="1005840"/>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Owal 8"/>
          <p:cNvSpPr/>
          <p:nvPr/>
        </p:nvSpPr>
        <p:spPr>
          <a:xfrm>
            <a:off x="10561320" y="4968378"/>
            <a:ext cx="924560" cy="1005840"/>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0" name="Łącznik prosty ze strzałką 9"/>
          <p:cNvCxnSpPr>
            <a:stCxn id="4" idx="2"/>
          </p:cNvCxnSpPr>
          <p:nvPr/>
        </p:nvCxnSpPr>
        <p:spPr>
          <a:xfrm flipH="1" flipV="1">
            <a:off x="8280400" y="3241040"/>
            <a:ext cx="1310640" cy="16764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Łącznik prosty ze strzałką 11"/>
          <p:cNvCxnSpPr>
            <a:stCxn id="9" idx="2"/>
          </p:cNvCxnSpPr>
          <p:nvPr/>
        </p:nvCxnSpPr>
        <p:spPr>
          <a:xfrm flipH="1" flipV="1">
            <a:off x="8544560" y="4655262"/>
            <a:ext cx="2016760" cy="81603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5" name="Obraz 4"/>
          <p:cNvPicPr>
            <a:picLocks noChangeAspect="1"/>
          </p:cNvPicPr>
          <p:nvPr/>
        </p:nvPicPr>
        <p:blipFill>
          <a:blip r:embed="rId3"/>
          <a:stretch>
            <a:fillRect/>
          </a:stretch>
        </p:blipFill>
        <p:spPr>
          <a:xfrm>
            <a:off x="1177891" y="3746444"/>
            <a:ext cx="3520574" cy="2345100"/>
          </a:xfrm>
          <a:prstGeom prst="rect">
            <a:avLst/>
          </a:prstGeom>
        </p:spPr>
      </p:pic>
      <p:sp>
        <p:nvSpPr>
          <p:cNvPr id="8" name="Prostokąt 7"/>
          <p:cNvSpPr/>
          <p:nvPr/>
        </p:nvSpPr>
        <p:spPr>
          <a:xfrm>
            <a:off x="162560" y="6307664"/>
            <a:ext cx="7425088" cy="369332"/>
          </a:xfrm>
          <a:prstGeom prst="rect">
            <a:avLst/>
          </a:prstGeom>
        </p:spPr>
        <p:txBody>
          <a:bodyPr wrap="square">
            <a:spAutoFit/>
          </a:bodyPr>
          <a:lstStyle/>
          <a:p>
            <a:r>
              <a:rPr lang="pl-PL" dirty="0"/>
              <a:t>https://www.quora.com/What-does-it-really-take-to-go-from-rags-to-riches</a:t>
            </a:r>
          </a:p>
        </p:txBody>
      </p:sp>
    </p:spTree>
    <p:extLst>
      <p:ext uri="{BB962C8B-B14F-4D97-AF65-F5344CB8AC3E}">
        <p14:creationId xmlns:p14="http://schemas.microsoft.com/office/powerpoint/2010/main" val="4182832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12192000" cy="1289786"/>
          </a:xfrm>
          <a:solidFill>
            <a:schemeClr val="accent5">
              <a:lumMod val="20000"/>
              <a:lumOff val="80000"/>
            </a:schemeClr>
          </a:solidFill>
        </p:spPr>
        <p:txBody>
          <a:bodyPr>
            <a:noAutofit/>
          </a:bodyPr>
          <a:lstStyle/>
          <a:p>
            <a:r>
              <a:rPr lang="en-US" sz="4000" b="1" dirty="0">
                <a:solidFill>
                  <a:schemeClr val="accent5">
                    <a:lumMod val="50000"/>
                  </a:schemeClr>
                </a:solidFill>
              </a:rPr>
              <a:t>Let’s make a deal is not a valid schema for the experiment</a:t>
            </a:r>
            <a:r>
              <a:rPr lang="pl-PL" sz="4000" b="1" dirty="0" smtClean="0">
                <a:solidFill>
                  <a:schemeClr val="accent5">
                    <a:lumMod val="50000"/>
                  </a:schemeClr>
                </a:solidFill>
              </a:rPr>
              <a:t>  </a:t>
            </a:r>
            <a:endParaRPr lang="en-GB" sz="4000" b="1" dirty="0">
              <a:solidFill>
                <a:schemeClr val="accent5">
                  <a:lumMod val="50000"/>
                </a:schemeClr>
              </a:solidFill>
            </a:endParaRPr>
          </a:p>
        </p:txBody>
      </p:sp>
      <p:sp>
        <p:nvSpPr>
          <p:cNvPr id="6" name="AutoShape 2" descr="https://chart.googleapis.com/chart?cht=qr&amp;chs=300x300&amp;chld=M|2&amp;chl=Labsee.com/s/1598/tes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https://chart.googleapis.com/chart?cht=qr&amp;chs=300x300&amp;chld=M|2&amp;chl=Labsee.com/s/1598/test"/>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Prostokąt 15"/>
          <p:cNvSpPr/>
          <p:nvPr/>
        </p:nvSpPr>
        <p:spPr>
          <a:xfrm>
            <a:off x="329563" y="2052072"/>
            <a:ext cx="7132320" cy="3785652"/>
          </a:xfrm>
          <a:prstGeom prst="rect">
            <a:avLst/>
          </a:prstGeom>
        </p:spPr>
        <p:txBody>
          <a:bodyPr wrap="square">
            <a:spAutoFit/>
          </a:bodyPr>
          <a:lstStyle/>
          <a:p>
            <a:pPr algn="just"/>
            <a:r>
              <a:rPr lang="en-US" sz="2400" b="1" dirty="0" smtClean="0">
                <a:solidFill>
                  <a:srgbClr val="4BACC6">
                    <a:lumMod val="50000"/>
                  </a:srgbClr>
                </a:solidFill>
              </a:rPr>
              <a:t>The </a:t>
            </a:r>
            <a:r>
              <a:rPr lang="en-US" sz="2400" b="1" dirty="0">
                <a:solidFill>
                  <a:srgbClr val="4BACC6">
                    <a:lumMod val="50000"/>
                  </a:srgbClr>
                </a:solidFill>
              </a:rPr>
              <a:t>ergodicity of the processes makes it impossible to compare lotteries as presented in the textbooks -&gt; the is no possibility to use the </a:t>
            </a:r>
            <a:r>
              <a:rPr lang="pl-PL" sz="2400" b="1" dirty="0" smtClean="0">
                <a:solidFill>
                  <a:srgbClr val="4BACC6">
                    <a:lumMod val="50000"/>
                  </a:srgbClr>
                </a:solidFill>
              </a:rPr>
              <a:t>„</a:t>
            </a:r>
            <a:r>
              <a:rPr lang="en-US" sz="2400" b="1" dirty="0" smtClean="0">
                <a:solidFill>
                  <a:srgbClr val="4BACC6">
                    <a:lumMod val="50000"/>
                  </a:srgbClr>
                </a:solidFill>
              </a:rPr>
              <a:t>Let's </a:t>
            </a:r>
            <a:r>
              <a:rPr lang="en-US" sz="2400" b="1" dirty="0">
                <a:solidFill>
                  <a:srgbClr val="4BACC6">
                    <a:lumMod val="50000"/>
                  </a:srgbClr>
                </a:solidFill>
              </a:rPr>
              <a:t>make a deal </a:t>
            </a:r>
            <a:r>
              <a:rPr lang="en-US" sz="2400" b="1" dirty="0" smtClean="0">
                <a:solidFill>
                  <a:srgbClr val="4BACC6">
                    <a:lumMod val="50000"/>
                  </a:srgbClr>
                </a:solidFill>
              </a:rPr>
              <a:t>schema</a:t>
            </a:r>
            <a:r>
              <a:rPr lang="pl-PL" sz="2400" b="1" dirty="0" smtClean="0">
                <a:solidFill>
                  <a:srgbClr val="4BACC6">
                    <a:lumMod val="50000"/>
                  </a:srgbClr>
                </a:solidFill>
              </a:rPr>
              <a:t>”</a:t>
            </a:r>
            <a:r>
              <a:rPr lang="en-US" sz="2400" b="1" dirty="0" smtClean="0">
                <a:solidFill>
                  <a:srgbClr val="4BACC6">
                    <a:lumMod val="50000"/>
                  </a:srgbClr>
                </a:solidFill>
              </a:rPr>
              <a:t>. </a:t>
            </a:r>
            <a:r>
              <a:rPr lang="en-US" sz="2400" b="1" dirty="0">
                <a:solidFill>
                  <a:srgbClr val="4BACC6">
                    <a:lumMod val="50000"/>
                  </a:srgbClr>
                </a:solidFill>
              </a:rPr>
              <a:t>In our experiment, we compare ergodic and non-ergodic processes and it makes it more challenging. </a:t>
            </a:r>
          </a:p>
          <a:p>
            <a:pPr algn="just"/>
            <a:endParaRPr lang="en-US" sz="2400" b="1" dirty="0">
              <a:solidFill>
                <a:srgbClr val="4BACC6">
                  <a:lumMod val="50000"/>
                </a:srgbClr>
              </a:solidFill>
            </a:endParaRPr>
          </a:p>
          <a:p>
            <a:pPr algn="just"/>
            <a:r>
              <a:rPr lang="en-US" sz="2400" b="1" dirty="0">
                <a:solidFill>
                  <a:srgbClr val="4BACC6">
                    <a:lumMod val="50000"/>
                  </a:srgbClr>
                </a:solidFill>
              </a:rPr>
              <a:t>According to orthodox theory, we should choose as </a:t>
            </a:r>
            <a:r>
              <a:rPr lang="en-US" sz="2400" b="1" i="1" dirty="0">
                <a:solidFill>
                  <a:srgbClr val="4BACC6">
                    <a:lumMod val="50000"/>
                  </a:srgbClr>
                </a:solidFill>
              </a:rPr>
              <a:t>risk-averse persons </a:t>
            </a:r>
            <a:r>
              <a:rPr lang="en-US" sz="2400" b="1" dirty="0">
                <a:solidFill>
                  <a:srgbClr val="4BACC6">
                    <a:lumMod val="50000"/>
                  </a:srgbClr>
                </a:solidFill>
              </a:rPr>
              <a:t>(and this is mainly assumed ) draw from urn B. The expectation value of A and B is the same but B is less risky. </a:t>
            </a:r>
            <a:endParaRPr lang="en-US" sz="2400" b="1" dirty="0">
              <a:solidFill>
                <a:srgbClr val="4BACC6">
                  <a:lumMod val="50000"/>
                </a:srgbClr>
              </a:solidFill>
              <a:latin typeface="Calibri"/>
            </a:endParaRPr>
          </a:p>
        </p:txBody>
      </p:sp>
      <p:grpSp>
        <p:nvGrpSpPr>
          <p:cNvPr id="13" name="Grupa 12"/>
          <p:cNvGrpSpPr/>
          <p:nvPr/>
        </p:nvGrpSpPr>
        <p:grpSpPr>
          <a:xfrm>
            <a:off x="7812850" y="4304024"/>
            <a:ext cx="2377630" cy="1743088"/>
            <a:chOff x="572998" y="3682898"/>
            <a:chExt cx="4005913" cy="2573865"/>
          </a:xfrm>
        </p:grpSpPr>
        <p:grpSp>
          <p:nvGrpSpPr>
            <p:cNvPr id="15" name="Grupa 46"/>
            <p:cNvGrpSpPr>
              <a:grpSpLocks/>
            </p:cNvGrpSpPr>
            <p:nvPr/>
          </p:nvGrpSpPr>
          <p:grpSpPr bwMode="auto">
            <a:xfrm>
              <a:off x="572998" y="4731751"/>
              <a:ext cx="4005913" cy="1525012"/>
              <a:chOff x="-174778" y="3587336"/>
              <a:chExt cx="4220155" cy="1010645"/>
            </a:xfrm>
          </p:grpSpPr>
          <p:grpSp>
            <p:nvGrpSpPr>
              <p:cNvPr id="21" name="Grupa 19"/>
              <p:cNvGrpSpPr>
                <a:grpSpLocks/>
              </p:cNvGrpSpPr>
              <p:nvPr/>
            </p:nvGrpSpPr>
            <p:grpSpPr bwMode="auto">
              <a:xfrm>
                <a:off x="-174778" y="3587336"/>
                <a:ext cx="2690284" cy="852526"/>
                <a:chOff x="-318794" y="1859814"/>
                <a:chExt cx="2690284" cy="852526"/>
              </a:xfrm>
            </p:grpSpPr>
            <p:cxnSp>
              <p:nvCxnSpPr>
                <p:cNvPr id="23" name="Łącznik prosty 6"/>
                <p:cNvCxnSpPr>
                  <a:stCxn id="24" idx="6"/>
                  <a:endCxn id="22" idx="1"/>
                </p:cNvCxnSpPr>
                <p:nvPr/>
              </p:nvCxnSpPr>
              <p:spPr>
                <a:xfrm>
                  <a:off x="323252" y="2067778"/>
                  <a:ext cx="2048238" cy="644562"/>
                </a:xfrm>
                <a:prstGeom prst="line">
                  <a:avLst/>
                </a:prstGeom>
              </p:spPr>
              <p:style>
                <a:lnRef idx="1">
                  <a:schemeClr val="accent1"/>
                </a:lnRef>
                <a:fillRef idx="0">
                  <a:schemeClr val="accent1"/>
                </a:fillRef>
                <a:effectRef idx="0">
                  <a:schemeClr val="accent1"/>
                </a:effectRef>
                <a:fontRef idx="minor">
                  <a:schemeClr val="tx1"/>
                </a:fontRef>
              </p:style>
            </p:cxnSp>
            <p:sp>
              <p:nvSpPr>
                <p:cNvPr id="24" name="Elipsa 9"/>
                <p:cNvSpPr/>
                <p:nvPr/>
              </p:nvSpPr>
              <p:spPr>
                <a:xfrm>
                  <a:off x="-318794" y="1859814"/>
                  <a:ext cx="642046" cy="415927"/>
                </a:xfrm>
                <a:prstGeom prst="ellipse">
                  <a:avLst/>
                </a:prstGeom>
                <a:solidFill>
                  <a:schemeClr val="bg2">
                    <a:lumMod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pl-PL" sz="1500" b="1" i="1" dirty="0" smtClean="0">
                      <a:solidFill>
                        <a:srgbClr val="4F81BD">
                          <a:lumMod val="50000"/>
                        </a:srgbClr>
                      </a:solidFill>
                      <a:latin typeface="Calibri"/>
                    </a:rPr>
                    <a:t>B</a:t>
                  </a:r>
                  <a:endParaRPr lang="pl-PL" sz="1500" b="1" i="1" dirty="0">
                    <a:solidFill>
                      <a:srgbClr val="4F81BD">
                        <a:lumMod val="50000"/>
                      </a:srgbClr>
                    </a:solidFill>
                    <a:latin typeface="Calibri"/>
                  </a:endParaRPr>
                </a:p>
              </p:txBody>
            </p:sp>
            <p:sp>
              <p:nvSpPr>
                <p:cNvPr id="25" name="pole tekstowe 24"/>
                <p:cNvSpPr txBox="1">
                  <a:spLocks noChangeArrowheads="1"/>
                </p:cNvSpPr>
                <p:nvPr/>
              </p:nvSpPr>
              <p:spPr bwMode="auto">
                <a:xfrm>
                  <a:off x="898402" y="2251129"/>
                  <a:ext cx="1127274" cy="316239"/>
                </a:xfrm>
                <a:prstGeom prst="rect">
                  <a:avLst/>
                </a:prstGeom>
                <a:solidFill>
                  <a:schemeClr val="bg1"/>
                </a:solidFill>
                <a:ln w="9525">
                  <a:noFill/>
                  <a:miter lim="800000"/>
                  <a:headEnd/>
                  <a:tailEnd/>
                </a:ln>
              </p:spPr>
              <p:txBody>
                <a:bodyPr>
                  <a:spAutoFit/>
                </a:bodyPr>
                <a:lstStyle/>
                <a:p>
                  <a:pPr algn="ctr" eaLnBrk="0" hangingPunct="0">
                    <a:defRPr/>
                  </a:pPr>
                  <a:r>
                    <a:rPr lang="pl-PL" sz="1500" b="1" i="1" dirty="0" smtClean="0">
                      <a:solidFill>
                        <a:srgbClr val="4F81BD">
                          <a:lumMod val="50000"/>
                        </a:srgbClr>
                      </a:solidFill>
                      <a:latin typeface="Calibri"/>
                    </a:rPr>
                    <a:t>0.375</a:t>
                  </a:r>
                  <a:endParaRPr lang="pl-PL" sz="1500" b="1" i="1" dirty="0">
                    <a:solidFill>
                      <a:srgbClr val="4F81BD">
                        <a:lumMod val="50000"/>
                      </a:srgbClr>
                    </a:solidFill>
                    <a:latin typeface="Calibri"/>
                  </a:endParaRPr>
                </a:p>
              </p:txBody>
            </p:sp>
          </p:grpSp>
          <p:sp>
            <p:nvSpPr>
              <p:cNvPr id="22" name="pole tekstowe 21"/>
              <p:cNvSpPr txBox="1"/>
              <p:nvPr/>
            </p:nvSpPr>
            <p:spPr>
              <a:xfrm>
                <a:off x="2515507" y="4281742"/>
                <a:ext cx="1529870" cy="316239"/>
              </a:xfrm>
              <a:prstGeom prst="rect">
                <a:avLst/>
              </a:prstGeom>
              <a:solidFill>
                <a:schemeClr val="bg2">
                  <a:lumMod val="50000"/>
                  <a:alpha val="50000"/>
                </a:schemeClr>
              </a:solidFill>
            </p:spPr>
            <p:txBody>
              <a:bodyPr>
                <a:spAutoFit/>
              </a:bodyPr>
              <a:lstStyle/>
              <a:p>
                <a:pPr algn="ctr" eaLnBrk="0" hangingPunct="0">
                  <a:defRPr/>
                </a:pPr>
                <a:r>
                  <a:rPr lang="pl-PL" sz="1500" b="1" i="1" dirty="0" smtClean="0">
                    <a:solidFill>
                      <a:srgbClr val="4F81BD">
                        <a:lumMod val="50000"/>
                      </a:srgbClr>
                    </a:solidFill>
                    <a:latin typeface="Calibri"/>
                  </a:rPr>
                  <a:t>-$2</a:t>
                </a:r>
                <a:endParaRPr lang="pl-PL" sz="1500" b="1" i="1" dirty="0">
                  <a:solidFill>
                    <a:srgbClr val="4F81BD">
                      <a:lumMod val="50000"/>
                    </a:srgbClr>
                  </a:solidFill>
                  <a:latin typeface="Calibri"/>
                </a:endParaRPr>
              </a:p>
            </p:txBody>
          </p:sp>
        </p:grpSp>
        <p:cxnSp>
          <p:nvCxnSpPr>
            <p:cNvPr id="17" name="Łącznik prosty 5"/>
            <p:cNvCxnSpPr>
              <a:stCxn id="24" idx="6"/>
              <a:endCxn id="19" idx="1"/>
            </p:cNvCxnSpPr>
            <p:nvPr/>
          </p:nvCxnSpPr>
          <p:spPr bwMode="auto">
            <a:xfrm flipV="1">
              <a:off x="1182450" y="3921493"/>
              <a:ext cx="1942478" cy="1124064"/>
            </a:xfrm>
            <a:prstGeom prst="line">
              <a:avLst/>
            </a:prstGeom>
          </p:spPr>
          <p:style>
            <a:lnRef idx="1">
              <a:schemeClr val="accent1"/>
            </a:lnRef>
            <a:fillRef idx="0">
              <a:schemeClr val="accent1"/>
            </a:fillRef>
            <a:effectRef idx="0">
              <a:schemeClr val="accent1"/>
            </a:effectRef>
            <a:fontRef idx="minor">
              <a:schemeClr val="tx1"/>
            </a:fontRef>
          </p:style>
        </p:cxnSp>
        <p:sp>
          <p:nvSpPr>
            <p:cNvPr id="19" name="pole tekstowe 18"/>
            <p:cNvSpPr txBox="1"/>
            <p:nvPr/>
          </p:nvSpPr>
          <p:spPr bwMode="auto">
            <a:xfrm>
              <a:off x="3124927" y="3682898"/>
              <a:ext cx="1453984" cy="477189"/>
            </a:xfrm>
            <a:prstGeom prst="rect">
              <a:avLst/>
            </a:prstGeom>
            <a:solidFill>
              <a:schemeClr val="bg2">
                <a:lumMod val="50000"/>
                <a:alpha val="50000"/>
              </a:schemeClr>
            </a:solidFill>
          </p:spPr>
          <p:txBody>
            <a:bodyPr>
              <a:spAutoFit/>
            </a:bodyPr>
            <a:lstStyle/>
            <a:p>
              <a:pPr algn="ctr" eaLnBrk="0" hangingPunct="0">
                <a:defRPr/>
              </a:pPr>
              <a:r>
                <a:rPr lang="pl-PL" sz="1500" b="1" i="1" dirty="0" smtClean="0">
                  <a:solidFill>
                    <a:srgbClr val="4F81BD">
                      <a:lumMod val="50000"/>
                    </a:srgbClr>
                  </a:solidFill>
                  <a:latin typeface="Calibri"/>
                </a:rPr>
                <a:t>$21</a:t>
              </a:r>
              <a:endParaRPr lang="pl-PL" sz="1500" b="1" i="1" baseline="-25000" dirty="0">
                <a:solidFill>
                  <a:srgbClr val="4F81BD">
                    <a:lumMod val="50000"/>
                  </a:srgbClr>
                </a:solidFill>
                <a:latin typeface="Calibri"/>
              </a:endParaRPr>
            </a:p>
          </p:txBody>
        </p:sp>
        <p:sp>
          <p:nvSpPr>
            <p:cNvPr id="20" name="pole tekstowe 42"/>
            <p:cNvSpPr txBox="1">
              <a:spLocks noChangeArrowheads="1"/>
            </p:cNvSpPr>
            <p:nvPr/>
          </p:nvSpPr>
          <p:spPr bwMode="auto">
            <a:xfrm>
              <a:off x="1775953" y="4125632"/>
              <a:ext cx="1204822" cy="477189"/>
            </a:xfrm>
            <a:prstGeom prst="rect">
              <a:avLst/>
            </a:prstGeom>
            <a:solidFill>
              <a:schemeClr val="bg1"/>
            </a:solidFill>
            <a:ln w="9525">
              <a:noFill/>
              <a:miter lim="800000"/>
              <a:headEnd/>
              <a:tailEnd/>
            </a:ln>
          </p:spPr>
          <p:txBody>
            <a:bodyPr wrap="square">
              <a:spAutoFit/>
            </a:bodyPr>
            <a:lstStyle/>
            <a:p>
              <a:pPr algn="ctr" eaLnBrk="0" hangingPunct="0">
                <a:defRPr/>
              </a:pPr>
              <a:r>
                <a:rPr lang="pl-PL" sz="1500" b="1" i="1" dirty="0">
                  <a:solidFill>
                    <a:srgbClr val="4F81BD">
                      <a:lumMod val="50000"/>
                    </a:srgbClr>
                  </a:solidFill>
                </a:rPr>
                <a:t>0.625</a:t>
              </a:r>
              <a:endParaRPr lang="pl-PL" sz="1500" b="1" i="1" dirty="0">
                <a:solidFill>
                  <a:srgbClr val="4F81BD">
                    <a:lumMod val="50000"/>
                  </a:srgbClr>
                </a:solidFill>
                <a:latin typeface="Calibri"/>
              </a:endParaRPr>
            </a:p>
          </p:txBody>
        </p:sp>
      </p:grpSp>
      <p:grpSp>
        <p:nvGrpSpPr>
          <p:cNvPr id="26" name="Grupa 25"/>
          <p:cNvGrpSpPr/>
          <p:nvPr/>
        </p:nvGrpSpPr>
        <p:grpSpPr>
          <a:xfrm>
            <a:off x="7680793" y="1625760"/>
            <a:ext cx="2377630" cy="1743088"/>
            <a:chOff x="572998" y="3682898"/>
            <a:chExt cx="4005913" cy="2573865"/>
          </a:xfrm>
        </p:grpSpPr>
        <p:grpSp>
          <p:nvGrpSpPr>
            <p:cNvPr id="27" name="Grupa 46"/>
            <p:cNvGrpSpPr>
              <a:grpSpLocks/>
            </p:cNvGrpSpPr>
            <p:nvPr/>
          </p:nvGrpSpPr>
          <p:grpSpPr bwMode="auto">
            <a:xfrm>
              <a:off x="572998" y="4731751"/>
              <a:ext cx="4005913" cy="1525012"/>
              <a:chOff x="-174778" y="3587336"/>
              <a:chExt cx="4220155" cy="1010645"/>
            </a:xfrm>
          </p:grpSpPr>
          <p:grpSp>
            <p:nvGrpSpPr>
              <p:cNvPr id="31" name="Grupa 19"/>
              <p:cNvGrpSpPr>
                <a:grpSpLocks/>
              </p:cNvGrpSpPr>
              <p:nvPr/>
            </p:nvGrpSpPr>
            <p:grpSpPr bwMode="auto">
              <a:xfrm>
                <a:off x="-174778" y="3587336"/>
                <a:ext cx="2690284" cy="852526"/>
                <a:chOff x="-318794" y="1859814"/>
                <a:chExt cx="2690284" cy="852526"/>
              </a:xfrm>
            </p:grpSpPr>
            <p:cxnSp>
              <p:nvCxnSpPr>
                <p:cNvPr id="33" name="Łącznik prosty 6"/>
                <p:cNvCxnSpPr>
                  <a:stCxn id="34" idx="6"/>
                  <a:endCxn id="32" idx="1"/>
                </p:cNvCxnSpPr>
                <p:nvPr/>
              </p:nvCxnSpPr>
              <p:spPr>
                <a:xfrm>
                  <a:off x="323252" y="2067778"/>
                  <a:ext cx="2048238" cy="644562"/>
                </a:xfrm>
                <a:prstGeom prst="line">
                  <a:avLst/>
                </a:prstGeom>
              </p:spPr>
              <p:style>
                <a:lnRef idx="1">
                  <a:schemeClr val="accent1"/>
                </a:lnRef>
                <a:fillRef idx="0">
                  <a:schemeClr val="accent1"/>
                </a:fillRef>
                <a:effectRef idx="0">
                  <a:schemeClr val="accent1"/>
                </a:effectRef>
                <a:fontRef idx="minor">
                  <a:schemeClr val="tx1"/>
                </a:fontRef>
              </p:style>
            </p:cxnSp>
            <p:sp>
              <p:nvSpPr>
                <p:cNvPr id="34" name="Elipsa 9"/>
                <p:cNvSpPr/>
                <p:nvPr/>
              </p:nvSpPr>
              <p:spPr>
                <a:xfrm>
                  <a:off x="-318794" y="1859814"/>
                  <a:ext cx="642046" cy="415927"/>
                </a:xfrm>
                <a:prstGeom prst="ellipse">
                  <a:avLst/>
                </a:prstGeom>
                <a:solidFill>
                  <a:schemeClr val="bg2">
                    <a:lumMod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pl-PL" sz="1500" b="1" i="1" dirty="0" smtClean="0">
                      <a:solidFill>
                        <a:srgbClr val="4F81BD">
                          <a:lumMod val="50000"/>
                        </a:srgbClr>
                      </a:solidFill>
                      <a:latin typeface="Calibri"/>
                    </a:rPr>
                    <a:t>A</a:t>
                  </a:r>
                  <a:endParaRPr lang="pl-PL" sz="1500" b="1" i="1" dirty="0">
                    <a:solidFill>
                      <a:srgbClr val="4F81BD">
                        <a:lumMod val="50000"/>
                      </a:srgbClr>
                    </a:solidFill>
                    <a:latin typeface="Calibri"/>
                  </a:endParaRPr>
                </a:p>
              </p:txBody>
            </p:sp>
            <p:sp>
              <p:nvSpPr>
                <p:cNvPr id="35" name="pole tekstowe 34"/>
                <p:cNvSpPr txBox="1">
                  <a:spLocks noChangeArrowheads="1"/>
                </p:cNvSpPr>
                <p:nvPr/>
              </p:nvSpPr>
              <p:spPr bwMode="auto">
                <a:xfrm>
                  <a:off x="898402" y="2251129"/>
                  <a:ext cx="1127274" cy="316239"/>
                </a:xfrm>
                <a:prstGeom prst="rect">
                  <a:avLst/>
                </a:prstGeom>
                <a:solidFill>
                  <a:schemeClr val="bg1"/>
                </a:solidFill>
                <a:ln w="9525">
                  <a:noFill/>
                  <a:miter lim="800000"/>
                  <a:headEnd/>
                  <a:tailEnd/>
                </a:ln>
              </p:spPr>
              <p:txBody>
                <a:bodyPr>
                  <a:spAutoFit/>
                </a:bodyPr>
                <a:lstStyle/>
                <a:p>
                  <a:pPr algn="ctr" eaLnBrk="0" hangingPunct="0">
                    <a:defRPr/>
                  </a:pPr>
                  <a:r>
                    <a:rPr lang="pl-PL" sz="1500" b="1" i="1" dirty="0" smtClean="0">
                      <a:solidFill>
                        <a:srgbClr val="4F81BD">
                          <a:lumMod val="50000"/>
                        </a:srgbClr>
                      </a:solidFill>
                      <a:latin typeface="Calibri"/>
                    </a:rPr>
                    <a:t>0.5</a:t>
                  </a:r>
                  <a:endParaRPr lang="pl-PL" sz="1500" b="1" i="1" dirty="0">
                    <a:solidFill>
                      <a:srgbClr val="4F81BD">
                        <a:lumMod val="50000"/>
                      </a:srgbClr>
                    </a:solidFill>
                    <a:latin typeface="Calibri"/>
                  </a:endParaRPr>
                </a:p>
              </p:txBody>
            </p:sp>
          </p:grpSp>
          <p:sp>
            <p:nvSpPr>
              <p:cNvPr id="32" name="pole tekstowe 31"/>
              <p:cNvSpPr txBox="1"/>
              <p:nvPr/>
            </p:nvSpPr>
            <p:spPr>
              <a:xfrm>
                <a:off x="2515507" y="4281742"/>
                <a:ext cx="1529870" cy="316239"/>
              </a:xfrm>
              <a:prstGeom prst="rect">
                <a:avLst/>
              </a:prstGeom>
              <a:solidFill>
                <a:schemeClr val="bg2">
                  <a:lumMod val="50000"/>
                  <a:alpha val="50000"/>
                </a:schemeClr>
              </a:solidFill>
            </p:spPr>
            <p:txBody>
              <a:bodyPr>
                <a:spAutoFit/>
              </a:bodyPr>
              <a:lstStyle/>
              <a:p>
                <a:pPr algn="ctr" eaLnBrk="0" hangingPunct="0">
                  <a:defRPr/>
                </a:pPr>
                <a:r>
                  <a:rPr lang="pl-PL" sz="1500" b="1" i="1" dirty="0" smtClean="0">
                    <a:solidFill>
                      <a:srgbClr val="4F81BD">
                        <a:lumMod val="50000"/>
                      </a:srgbClr>
                    </a:solidFill>
                    <a:latin typeface="Calibri"/>
                  </a:rPr>
                  <a:t> - $6</a:t>
                </a:r>
                <a:endParaRPr lang="pl-PL" sz="1500" b="1" i="1" dirty="0">
                  <a:solidFill>
                    <a:srgbClr val="4F81BD">
                      <a:lumMod val="50000"/>
                    </a:srgbClr>
                  </a:solidFill>
                  <a:latin typeface="Calibri"/>
                </a:endParaRPr>
              </a:p>
            </p:txBody>
          </p:sp>
        </p:grpSp>
        <p:cxnSp>
          <p:nvCxnSpPr>
            <p:cNvPr id="28" name="Łącznik prosty 5"/>
            <p:cNvCxnSpPr>
              <a:stCxn id="34" idx="6"/>
              <a:endCxn id="29" idx="1"/>
            </p:cNvCxnSpPr>
            <p:nvPr/>
          </p:nvCxnSpPr>
          <p:spPr bwMode="auto">
            <a:xfrm flipV="1">
              <a:off x="1182450" y="3921493"/>
              <a:ext cx="1942478" cy="1124064"/>
            </a:xfrm>
            <a:prstGeom prst="line">
              <a:avLst/>
            </a:prstGeom>
          </p:spPr>
          <p:style>
            <a:lnRef idx="1">
              <a:schemeClr val="accent1"/>
            </a:lnRef>
            <a:fillRef idx="0">
              <a:schemeClr val="accent1"/>
            </a:fillRef>
            <a:effectRef idx="0">
              <a:schemeClr val="accent1"/>
            </a:effectRef>
            <a:fontRef idx="minor">
              <a:schemeClr val="tx1"/>
            </a:fontRef>
          </p:style>
        </p:cxnSp>
        <p:sp>
          <p:nvSpPr>
            <p:cNvPr id="29" name="pole tekstowe 28"/>
            <p:cNvSpPr txBox="1"/>
            <p:nvPr/>
          </p:nvSpPr>
          <p:spPr bwMode="auto">
            <a:xfrm>
              <a:off x="3124927" y="3682898"/>
              <a:ext cx="1453984" cy="477189"/>
            </a:xfrm>
            <a:prstGeom prst="rect">
              <a:avLst/>
            </a:prstGeom>
            <a:solidFill>
              <a:schemeClr val="bg2">
                <a:lumMod val="50000"/>
                <a:alpha val="50000"/>
              </a:schemeClr>
            </a:solidFill>
          </p:spPr>
          <p:txBody>
            <a:bodyPr>
              <a:spAutoFit/>
            </a:bodyPr>
            <a:lstStyle/>
            <a:p>
              <a:pPr algn="ctr" eaLnBrk="0" hangingPunct="0">
                <a:defRPr/>
              </a:pPr>
              <a:r>
                <a:rPr lang="pl-PL" sz="1500" b="1" i="1" dirty="0" smtClean="0">
                  <a:solidFill>
                    <a:srgbClr val="4F81BD">
                      <a:lumMod val="50000"/>
                    </a:srgbClr>
                  </a:solidFill>
                  <a:latin typeface="Calibri"/>
                </a:rPr>
                <a:t>$30</a:t>
              </a:r>
              <a:endParaRPr lang="pl-PL" sz="1500" b="1" i="1" baseline="-25000" dirty="0">
                <a:solidFill>
                  <a:srgbClr val="4F81BD">
                    <a:lumMod val="50000"/>
                  </a:srgbClr>
                </a:solidFill>
                <a:latin typeface="Calibri"/>
              </a:endParaRPr>
            </a:p>
          </p:txBody>
        </p:sp>
        <p:sp>
          <p:nvSpPr>
            <p:cNvPr id="30" name="pole tekstowe 42"/>
            <p:cNvSpPr txBox="1">
              <a:spLocks noChangeArrowheads="1"/>
            </p:cNvSpPr>
            <p:nvPr/>
          </p:nvSpPr>
          <p:spPr bwMode="auto">
            <a:xfrm>
              <a:off x="1920106" y="4113784"/>
              <a:ext cx="851414" cy="477189"/>
            </a:xfrm>
            <a:prstGeom prst="rect">
              <a:avLst/>
            </a:prstGeom>
            <a:solidFill>
              <a:schemeClr val="bg1"/>
            </a:solidFill>
            <a:ln w="9525">
              <a:noFill/>
              <a:miter lim="800000"/>
              <a:headEnd/>
              <a:tailEnd/>
            </a:ln>
          </p:spPr>
          <p:txBody>
            <a:bodyPr>
              <a:spAutoFit/>
            </a:bodyPr>
            <a:lstStyle/>
            <a:p>
              <a:pPr algn="ctr" eaLnBrk="0" hangingPunct="0">
                <a:defRPr/>
              </a:pPr>
              <a:r>
                <a:rPr lang="pl-PL" sz="1500" b="1" i="1" dirty="0" smtClean="0">
                  <a:solidFill>
                    <a:srgbClr val="4F81BD">
                      <a:lumMod val="50000"/>
                    </a:srgbClr>
                  </a:solidFill>
                  <a:latin typeface="Calibri"/>
                </a:rPr>
                <a:t>0.5</a:t>
              </a:r>
              <a:endParaRPr lang="pl-PL" sz="1500" b="1" i="1" dirty="0">
                <a:solidFill>
                  <a:srgbClr val="4F81BD">
                    <a:lumMod val="50000"/>
                  </a:srgbClr>
                </a:solidFill>
                <a:latin typeface="Calibri"/>
              </a:endParaRPr>
            </a:p>
          </p:txBody>
        </p:sp>
      </p:grpSp>
      <p:sp>
        <p:nvSpPr>
          <p:cNvPr id="3" name="Prostokąt 2"/>
          <p:cNvSpPr/>
          <p:nvPr/>
        </p:nvSpPr>
        <p:spPr>
          <a:xfrm>
            <a:off x="10321692" y="2304325"/>
            <a:ext cx="1151622" cy="369332"/>
          </a:xfrm>
          <a:prstGeom prst="rect">
            <a:avLst/>
          </a:prstGeom>
        </p:spPr>
        <p:txBody>
          <a:bodyPr wrap="square">
            <a:spAutoFit/>
          </a:bodyPr>
          <a:lstStyle/>
          <a:p>
            <a:pPr algn="just"/>
            <a:r>
              <a:rPr lang="pl-PL" b="1" dirty="0" smtClean="0">
                <a:solidFill>
                  <a:srgbClr val="4BACC6">
                    <a:lumMod val="50000"/>
                  </a:srgbClr>
                </a:solidFill>
              </a:rPr>
              <a:t>E = 12 </a:t>
            </a:r>
            <a:endParaRPr lang="en-US" b="1" dirty="0">
              <a:solidFill>
                <a:srgbClr val="4BACC6">
                  <a:lumMod val="50000"/>
                </a:srgbClr>
              </a:solidFill>
            </a:endParaRPr>
          </a:p>
        </p:txBody>
      </p:sp>
      <p:sp>
        <p:nvSpPr>
          <p:cNvPr id="36" name="Prostokąt 35"/>
          <p:cNvSpPr/>
          <p:nvPr/>
        </p:nvSpPr>
        <p:spPr>
          <a:xfrm>
            <a:off x="10321692" y="4974488"/>
            <a:ext cx="1151622" cy="369332"/>
          </a:xfrm>
          <a:prstGeom prst="rect">
            <a:avLst/>
          </a:prstGeom>
        </p:spPr>
        <p:txBody>
          <a:bodyPr wrap="square">
            <a:spAutoFit/>
          </a:bodyPr>
          <a:lstStyle/>
          <a:p>
            <a:pPr algn="just"/>
            <a:r>
              <a:rPr lang="pl-PL" b="1" dirty="0" smtClean="0">
                <a:solidFill>
                  <a:srgbClr val="4BACC6">
                    <a:lumMod val="50000"/>
                  </a:srgbClr>
                </a:solidFill>
              </a:rPr>
              <a:t>E = 12 </a:t>
            </a:r>
            <a:endParaRPr lang="en-US" b="1" dirty="0">
              <a:solidFill>
                <a:srgbClr val="4BACC6">
                  <a:lumMod val="50000"/>
                </a:srgbClr>
              </a:solidFill>
            </a:endParaRPr>
          </a:p>
        </p:txBody>
      </p:sp>
    </p:spTree>
    <p:extLst>
      <p:ext uri="{BB962C8B-B14F-4D97-AF65-F5344CB8AC3E}">
        <p14:creationId xmlns:p14="http://schemas.microsoft.com/office/powerpoint/2010/main" val="2477166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chart.googleapis.com/chart?cht=qr&amp;chs=300x300&amp;chld=M|2&amp;chl=Labsee.com/s/1598/tes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https://chart.googleapis.com/chart?cht=qr&amp;chs=300x300&amp;chld=M|2&amp;chl=Labsee.com/s/1598/test"/>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Prostokąt 15"/>
          <p:cNvSpPr/>
          <p:nvPr/>
        </p:nvSpPr>
        <p:spPr>
          <a:xfrm>
            <a:off x="176152" y="1297724"/>
            <a:ext cx="12015848" cy="1569660"/>
          </a:xfrm>
          <a:prstGeom prst="rect">
            <a:avLst/>
          </a:prstGeom>
        </p:spPr>
        <p:txBody>
          <a:bodyPr wrap="square">
            <a:spAutoFit/>
          </a:bodyPr>
          <a:lstStyle/>
          <a:p>
            <a:pPr algn="just"/>
            <a:r>
              <a:rPr lang="en-US" sz="2400" b="1" dirty="0">
                <a:solidFill>
                  <a:srgbClr val="4BACC6">
                    <a:lumMod val="50000"/>
                  </a:srgbClr>
                </a:solidFill>
              </a:rPr>
              <a:t>The experiment is brand-new </a:t>
            </a:r>
            <a:r>
              <a:rPr lang="en-US" sz="2400" b="1" dirty="0" smtClean="0">
                <a:solidFill>
                  <a:srgbClr val="4BACC6">
                    <a:lumMod val="50000"/>
                  </a:srgbClr>
                </a:solidFill>
              </a:rPr>
              <a:t>(I </a:t>
            </a:r>
            <a:r>
              <a:rPr lang="en-US" sz="2400" b="1" dirty="0">
                <a:solidFill>
                  <a:srgbClr val="4BACC6">
                    <a:lumMod val="50000"/>
                  </a:srgbClr>
                </a:solidFill>
              </a:rPr>
              <a:t>just finished programming the final version last week), and we did not find any other experimental study like this. So we have: </a:t>
            </a:r>
            <a:r>
              <a:rPr lang="en-US" sz="2400" b="1" dirty="0" err="1">
                <a:solidFill>
                  <a:srgbClr val="4BACC6">
                    <a:lumMod val="50000"/>
                  </a:srgbClr>
                </a:solidFill>
              </a:rPr>
              <a:t>i</a:t>
            </a:r>
            <a:r>
              <a:rPr lang="en-US" sz="2400" b="1" dirty="0">
                <a:solidFill>
                  <a:srgbClr val="4BACC6">
                    <a:lumMod val="50000"/>
                  </a:srgbClr>
                </a:solidFill>
              </a:rPr>
              <a:t>) no theory/intuition ii) have small data set to exactly conclude about the </a:t>
            </a:r>
            <a:r>
              <a:rPr lang="en-US" sz="2400" b="1" dirty="0" err="1">
                <a:solidFill>
                  <a:srgbClr val="4BACC6">
                    <a:lumMod val="50000"/>
                  </a:srgbClr>
                </a:solidFill>
              </a:rPr>
              <a:t>behaviour</a:t>
            </a:r>
            <a:r>
              <a:rPr lang="en-US" sz="2400" b="1" dirty="0">
                <a:solidFill>
                  <a:srgbClr val="4BACC6">
                    <a:lumMod val="50000"/>
                  </a:srgbClr>
                </a:solidFill>
              </a:rPr>
              <a:t> of students. However, based on our tiny sample, we can observe some patterns: </a:t>
            </a:r>
            <a:endParaRPr lang="pl-PL" sz="2400" b="1" dirty="0">
              <a:solidFill>
                <a:srgbClr val="4BACC6">
                  <a:lumMod val="50000"/>
                </a:srgbClr>
              </a:solidFill>
            </a:endParaRPr>
          </a:p>
        </p:txBody>
      </p:sp>
      <p:sp>
        <p:nvSpPr>
          <p:cNvPr id="36" name="Tytuł 1"/>
          <p:cNvSpPr>
            <a:spLocks noGrp="1"/>
          </p:cNvSpPr>
          <p:nvPr>
            <p:ph type="title"/>
          </p:nvPr>
        </p:nvSpPr>
        <p:spPr>
          <a:xfrm>
            <a:off x="0" y="0"/>
            <a:ext cx="12192000" cy="1289786"/>
          </a:xfrm>
          <a:solidFill>
            <a:schemeClr val="accent5">
              <a:lumMod val="20000"/>
              <a:lumOff val="80000"/>
            </a:schemeClr>
          </a:solidFill>
        </p:spPr>
        <p:txBody>
          <a:bodyPr>
            <a:noAutofit/>
          </a:bodyPr>
          <a:lstStyle/>
          <a:p>
            <a:r>
              <a:rPr lang="en-US" sz="4000" b="1" dirty="0">
                <a:solidFill>
                  <a:schemeClr val="accent5">
                    <a:lumMod val="50000"/>
                  </a:schemeClr>
                </a:solidFill>
              </a:rPr>
              <a:t>Let’s make a deal is not a valid schema for the experiment</a:t>
            </a:r>
            <a:r>
              <a:rPr lang="pl-PL" sz="4000" b="1" dirty="0" smtClean="0">
                <a:solidFill>
                  <a:schemeClr val="accent5">
                    <a:lumMod val="50000"/>
                  </a:schemeClr>
                </a:solidFill>
              </a:rPr>
              <a:t>  </a:t>
            </a:r>
            <a:endParaRPr lang="en-GB" sz="4000" b="1" dirty="0">
              <a:solidFill>
                <a:schemeClr val="accent5">
                  <a:lumMod val="50000"/>
                </a:schemeClr>
              </a:solidFill>
            </a:endParaRPr>
          </a:p>
        </p:txBody>
      </p:sp>
      <p:sp>
        <p:nvSpPr>
          <p:cNvPr id="8" name="Prostokąt 7"/>
          <p:cNvSpPr/>
          <p:nvPr/>
        </p:nvSpPr>
        <p:spPr>
          <a:xfrm>
            <a:off x="275923" y="3036795"/>
            <a:ext cx="5643614" cy="3416320"/>
          </a:xfrm>
          <a:prstGeom prst="rect">
            <a:avLst/>
          </a:prstGeom>
        </p:spPr>
        <p:txBody>
          <a:bodyPr wrap="square">
            <a:spAutoFit/>
          </a:bodyPr>
          <a:lstStyle/>
          <a:p>
            <a:pPr algn="just"/>
            <a:r>
              <a:rPr lang="en-US" b="1" dirty="0">
                <a:solidFill>
                  <a:srgbClr val="4BACC6">
                    <a:lumMod val="50000"/>
                  </a:srgbClr>
                </a:solidFill>
              </a:rPr>
              <a:t>Almost all participants choose urn A in the first round. The </a:t>
            </a:r>
            <a:r>
              <a:rPr lang="en-US" b="1" dirty="0" err="1">
                <a:solidFill>
                  <a:srgbClr val="4BACC6">
                    <a:lumMod val="50000"/>
                  </a:srgbClr>
                </a:solidFill>
              </a:rPr>
              <a:t>behaviours</a:t>
            </a:r>
            <a:r>
              <a:rPr lang="en-US" b="1" dirty="0">
                <a:solidFill>
                  <a:srgbClr val="4BACC6">
                    <a:lumMod val="50000"/>
                  </a:srgbClr>
                </a:solidFill>
              </a:rPr>
              <a:t> are not explained by the textbook theory. </a:t>
            </a:r>
          </a:p>
          <a:p>
            <a:pPr algn="just"/>
            <a:endParaRPr lang="en-US" b="1" dirty="0">
              <a:solidFill>
                <a:srgbClr val="4BACC6">
                  <a:lumMod val="50000"/>
                </a:srgbClr>
              </a:solidFill>
            </a:endParaRPr>
          </a:p>
          <a:p>
            <a:pPr algn="just"/>
            <a:r>
              <a:rPr lang="en-US" b="1" dirty="0">
                <a:solidFill>
                  <a:srgbClr val="4BACC6">
                    <a:lumMod val="50000"/>
                  </a:srgbClr>
                </a:solidFill>
              </a:rPr>
              <a:t>Typical student strategy is: </a:t>
            </a:r>
            <a:r>
              <a:rPr lang="en-US" b="1" i="1" dirty="0">
                <a:solidFill>
                  <a:srgbClr val="4BACC6">
                    <a:lumMod val="50000"/>
                  </a:srgbClr>
                </a:solidFill>
              </a:rPr>
              <a:t>for few first periods choose urn A and keep choosing it until there were significantly more losing balls than winning ones, then switch to urn B, which was a safer choice. </a:t>
            </a:r>
          </a:p>
          <a:p>
            <a:pPr algn="just"/>
            <a:endParaRPr lang="en-US" b="1" dirty="0">
              <a:solidFill>
                <a:srgbClr val="4BACC6">
                  <a:lumMod val="50000"/>
                </a:srgbClr>
              </a:solidFill>
            </a:endParaRPr>
          </a:p>
          <a:p>
            <a:pPr algn="just"/>
            <a:r>
              <a:rPr lang="en-US" b="1" dirty="0">
                <a:solidFill>
                  <a:srgbClr val="4BACC6">
                    <a:lumMod val="50000"/>
                  </a:srgbClr>
                </a:solidFill>
              </a:rPr>
              <a:t>The MC simulation explains why: urn A can give you ern a lot of </a:t>
            </a:r>
            <a:r>
              <a:rPr lang="en-US" b="1" dirty="0" smtClean="0">
                <a:solidFill>
                  <a:srgbClr val="4BACC6">
                    <a:lumMod val="50000"/>
                  </a:srgbClr>
                </a:solidFill>
              </a:rPr>
              <a:t>money</a:t>
            </a:r>
            <a:r>
              <a:rPr lang="pl-PL" b="1" dirty="0" smtClean="0">
                <a:solidFill>
                  <a:srgbClr val="4BACC6">
                    <a:lumMod val="50000"/>
                  </a:srgbClr>
                </a:solidFill>
              </a:rPr>
              <a:t> and</a:t>
            </a:r>
            <a:r>
              <a:rPr lang="en-US" b="1" dirty="0" smtClean="0">
                <a:solidFill>
                  <a:srgbClr val="4BACC6">
                    <a:lumMod val="50000"/>
                  </a:srgbClr>
                </a:solidFill>
              </a:rPr>
              <a:t> </a:t>
            </a:r>
            <a:r>
              <a:rPr lang="en-US" b="1" dirty="0">
                <a:solidFill>
                  <a:srgbClr val="4BACC6">
                    <a:lumMod val="50000"/>
                  </a:srgbClr>
                </a:solidFill>
              </a:rPr>
              <a:t>expected losses on two or three rounds are small compared to potential winnings after 20 rounds. Students play with path dependence. </a:t>
            </a:r>
            <a:endParaRPr lang="pl-PL" dirty="0">
              <a:solidFill>
                <a:srgbClr val="4BACC6">
                  <a:lumMod val="50000"/>
                </a:srgbClr>
              </a:solidFill>
            </a:endParaRPr>
          </a:p>
        </p:txBody>
      </p:sp>
      <p:pic>
        <p:nvPicPr>
          <p:cNvPr id="9" name="Obraz 8"/>
          <p:cNvPicPr>
            <a:picLocks noChangeAspect="1"/>
          </p:cNvPicPr>
          <p:nvPr/>
        </p:nvPicPr>
        <p:blipFill rotWithShape="1">
          <a:blip r:embed="rId2"/>
          <a:srcRect l="465" t="1314"/>
          <a:stretch/>
        </p:blipFill>
        <p:spPr>
          <a:xfrm>
            <a:off x="6343047" y="2560320"/>
            <a:ext cx="5494481" cy="4080190"/>
          </a:xfrm>
          <a:prstGeom prst="rect">
            <a:avLst/>
          </a:prstGeom>
        </p:spPr>
      </p:pic>
      <p:sp>
        <p:nvSpPr>
          <p:cNvPr id="10" name="Prostokąt 9"/>
          <p:cNvSpPr/>
          <p:nvPr/>
        </p:nvSpPr>
        <p:spPr>
          <a:xfrm>
            <a:off x="7655220" y="2313387"/>
            <a:ext cx="3811749" cy="369332"/>
          </a:xfrm>
          <a:prstGeom prst="rect">
            <a:avLst/>
          </a:prstGeom>
        </p:spPr>
        <p:txBody>
          <a:bodyPr wrap="none">
            <a:spAutoFit/>
          </a:bodyPr>
          <a:lstStyle/>
          <a:p>
            <a:r>
              <a:rPr lang="en-US" dirty="0"/>
              <a:t>min =  -120 max =  600 mean =  237.55</a:t>
            </a:r>
            <a:endParaRPr lang="pl-PL" dirty="0"/>
          </a:p>
        </p:txBody>
      </p:sp>
      <p:sp>
        <p:nvSpPr>
          <p:cNvPr id="11" name="Prostokąt 10"/>
          <p:cNvSpPr/>
          <p:nvPr/>
        </p:nvSpPr>
        <p:spPr>
          <a:xfrm>
            <a:off x="7385713" y="6455844"/>
            <a:ext cx="3845412" cy="369332"/>
          </a:xfrm>
          <a:prstGeom prst="rect">
            <a:avLst/>
          </a:prstGeom>
        </p:spPr>
        <p:txBody>
          <a:bodyPr wrap="none">
            <a:spAutoFit/>
          </a:bodyPr>
          <a:lstStyle/>
          <a:p>
            <a:r>
              <a:rPr lang="en-US" dirty="0"/>
              <a:t>min =  36 , max =  396 , mean =  240.06</a:t>
            </a:r>
            <a:endParaRPr lang="pl-PL" dirty="0"/>
          </a:p>
        </p:txBody>
      </p:sp>
    </p:spTree>
    <p:extLst>
      <p:ext uri="{BB962C8B-B14F-4D97-AF65-F5344CB8AC3E}">
        <p14:creationId xmlns:p14="http://schemas.microsoft.com/office/powerpoint/2010/main" val="1905476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chart.googleapis.com/chart?cht=qr&amp;chs=300x300&amp;chld=M|2&amp;chl=Labsee.com/s/1598/tes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https://chart.googleapis.com/chart?cht=qr&amp;chs=300x300&amp;chld=M|2&amp;chl=Labsee.com/s/1598/test"/>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Prostokąt 15"/>
          <p:cNvSpPr/>
          <p:nvPr/>
        </p:nvSpPr>
        <p:spPr>
          <a:xfrm>
            <a:off x="0" y="1225689"/>
            <a:ext cx="8672362" cy="5632311"/>
          </a:xfrm>
          <a:prstGeom prst="rect">
            <a:avLst/>
          </a:prstGeom>
        </p:spPr>
        <p:txBody>
          <a:bodyPr wrap="square">
            <a:spAutoFit/>
          </a:bodyPr>
          <a:lstStyle/>
          <a:p>
            <a:pPr algn="just"/>
            <a:r>
              <a:rPr lang="en-US" sz="2400" b="1" dirty="0">
                <a:solidFill>
                  <a:srgbClr val="4BACC6">
                    <a:lumMod val="50000"/>
                  </a:srgbClr>
                </a:solidFill>
              </a:rPr>
              <a:t>Students would like to pay more for participating in venture A than for participating in venture B. But the valuation of the cost of entry is smaller than expected values (red line). Are they risk-averse people? It is contradicted their choices of A instead of B. </a:t>
            </a:r>
          </a:p>
          <a:p>
            <a:pPr algn="just"/>
            <a:endParaRPr lang="en-US" sz="2400" b="1" dirty="0">
              <a:solidFill>
                <a:srgbClr val="4BACC6">
                  <a:lumMod val="50000"/>
                </a:srgbClr>
              </a:solidFill>
            </a:endParaRPr>
          </a:p>
          <a:p>
            <a:pPr algn="just"/>
            <a:r>
              <a:rPr lang="en-US" sz="2400" b="1" dirty="0">
                <a:solidFill>
                  <a:srgbClr val="4BACC6">
                    <a:lumMod val="50000"/>
                  </a:srgbClr>
                </a:solidFill>
              </a:rPr>
              <a:t>They do not value much possible to have a safe alternative B.  The declared </a:t>
            </a:r>
            <a:r>
              <a:rPr lang="pl-PL" sz="2400" b="1" dirty="0" smtClean="0">
                <a:solidFill>
                  <a:srgbClr val="4BACC6">
                    <a:lumMod val="50000"/>
                  </a:srgbClr>
                </a:solidFill>
              </a:rPr>
              <a:t>maximum </a:t>
            </a:r>
            <a:r>
              <a:rPr lang="en-US" sz="2400" b="1" dirty="0" smtClean="0">
                <a:solidFill>
                  <a:srgbClr val="4BACC6">
                    <a:lumMod val="50000"/>
                  </a:srgbClr>
                </a:solidFill>
              </a:rPr>
              <a:t>cost </a:t>
            </a:r>
            <a:r>
              <a:rPr lang="en-US" sz="2400" b="1" dirty="0">
                <a:solidFill>
                  <a:srgbClr val="4BACC6">
                    <a:lumMod val="50000"/>
                  </a:srgbClr>
                </a:solidFill>
              </a:rPr>
              <a:t>of entry for A is greater than the maximum cost of </a:t>
            </a:r>
            <a:r>
              <a:rPr lang="en-US" sz="2400" b="1" dirty="0" smtClean="0">
                <a:solidFill>
                  <a:srgbClr val="4BACC6">
                    <a:lumMod val="50000"/>
                  </a:srgbClr>
                </a:solidFill>
              </a:rPr>
              <a:t>entry</a:t>
            </a:r>
            <a:r>
              <a:rPr lang="pl-PL" sz="2400" b="1" dirty="0" smtClean="0">
                <a:solidFill>
                  <a:srgbClr val="4BACC6">
                    <a:lumMod val="50000"/>
                  </a:srgbClr>
                </a:solidFill>
              </a:rPr>
              <a:t> </a:t>
            </a:r>
            <a:r>
              <a:rPr lang="en-US" sz="2400" b="1" dirty="0" smtClean="0">
                <a:solidFill>
                  <a:srgbClr val="4BACC6">
                    <a:lumMod val="50000"/>
                  </a:srgbClr>
                </a:solidFill>
              </a:rPr>
              <a:t>for </a:t>
            </a:r>
            <a:r>
              <a:rPr lang="en-US" sz="2400" b="1" dirty="0">
                <a:solidFill>
                  <a:srgbClr val="4BACC6">
                    <a:lumMod val="50000"/>
                  </a:srgbClr>
                </a:solidFill>
              </a:rPr>
              <a:t>A and B together for a large part of students </a:t>
            </a:r>
            <a:r>
              <a:rPr lang="en-US" sz="2400" b="1" dirty="0" smtClean="0">
                <a:solidFill>
                  <a:srgbClr val="4BACC6">
                    <a:lumMod val="50000"/>
                  </a:srgbClr>
                </a:solidFill>
              </a:rPr>
              <a:t>(irrationally behavior </a:t>
            </a:r>
            <a:r>
              <a:rPr lang="en-US" sz="2400" b="1" dirty="0">
                <a:solidFill>
                  <a:srgbClr val="4BACC6">
                    <a:lumMod val="50000"/>
                  </a:srgbClr>
                </a:solidFill>
              </a:rPr>
              <a:t>- more options should mean better). The comparison of the start and final questions shows that the experience changes their attitude</a:t>
            </a:r>
            <a:r>
              <a:rPr lang="en-US" sz="2400" b="1" dirty="0" smtClean="0">
                <a:solidFill>
                  <a:srgbClr val="4BACC6">
                    <a:lumMod val="50000"/>
                  </a:srgbClr>
                </a:solidFill>
              </a:rPr>
              <a:t>.</a:t>
            </a:r>
            <a:endParaRPr lang="pl-PL" sz="2400" b="1" dirty="0" smtClean="0">
              <a:solidFill>
                <a:srgbClr val="4BACC6">
                  <a:lumMod val="50000"/>
                </a:srgbClr>
              </a:solidFill>
            </a:endParaRPr>
          </a:p>
          <a:p>
            <a:pPr algn="just"/>
            <a:endParaRPr lang="pl-PL" sz="2400" b="1" dirty="0">
              <a:solidFill>
                <a:srgbClr val="4BACC6">
                  <a:lumMod val="50000"/>
                </a:srgbClr>
              </a:solidFill>
            </a:endParaRPr>
          </a:p>
          <a:p>
            <a:pPr algn="just"/>
            <a:r>
              <a:rPr lang="en-US" sz="2400" b="1" dirty="0" smtClean="0">
                <a:solidFill>
                  <a:srgbClr val="C00000"/>
                </a:solidFill>
              </a:rPr>
              <a:t>They </a:t>
            </a:r>
            <a:r>
              <a:rPr lang="en-US" sz="2400" b="1" dirty="0">
                <a:solidFill>
                  <a:srgbClr val="C00000"/>
                </a:solidFill>
              </a:rPr>
              <a:t>do not use and cannot calculate the expected values for urn B. </a:t>
            </a:r>
            <a:r>
              <a:rPr lang="pl-PL" sz="2400" b="1" dirty="0" smtClean="0">
                <a:solidFill>
                  <a:srgbClr val="C00000"/>
                </a:solidFill>
              </a:rPr>
              <a:t>I</a:t>
            </a:r>
            <a:r>
              <a:rPr lang="en-US" sz="2400" b="1" dirty="0" smtClean="0">
                <a:solidFill>
                  <a:srgbClr val="C00000"/>
                </a:solidFill>
              </a:rPr>
              <a:t>t </a:t>
            </a:r>
            <a:r>
              <a:rPr lang="en-US" sz="2400" b="1" dirty="0">
                <a:solidFill>
                  <a:srgbClr val="C00000"/>
                </a:solidFill>
              </a:rPr>
              <a:t>is a shocking result. I tested the experiment on candidates for two fields of study: Data Science and Quantitative Finance. </a:t>
            </a:r>
            <a:endParaRPr lang="en-US" sz="2400" b="1" dirty="0">
              <a:solidFill>
                <a:srgbClr val="C00000"/>
              </a:solidFill>
              <a:latin typeface="Calibri"/>
            </a:endParaRPr>
          </a:p>
        </p:txBody>
      </p:sp>
      <p:sp>
        <p:nvSpPr>
          <p:cNvPr id="36" name="Tytuł 1"/>
          <p:cNvSpPr>
            <a:spLocks noGrp="1"/>
          </p:cNvSpPr>
          <p:nvPr>
            <p:ph type="title"/>
          </p:nvPr>
        </p:nvSpPr>
        <p:spPr>
          <a:xfrm>
            <a:off x="0" y="0"/>
            <a:ext cx="12192000" cy="1289786"/>
          </a:xfrm>
          <a:solidFill>
            <a:schemeClr val="accent5">
              <a:lumMod val="20000"/>
              <a:lumOff val="80000"/>
            </a:schemeClr>
          </a:solidFill>
        </p:spPr>
        <p:txBody>
          <a:bodyPr>
            <a:noAutofit/>
          </a:bodyPr>
          <a:lstStyle/>
          <a:p>
            <a:r>
              <a:rPr lang="en-US" sz="4000" b="1" dirty="0">
                <a:solidFill>
                  <a:schemeClr val="accent5">
                    <a:lumMod val="50000"/>
                  </a:schemeClr>
                </a:solidFill>
              </a:rPr>
              <a:t>Let’s make a deal is not a valid schema for the experiment</a:t>
            </a:r>
            <a:r>
              <a:rPr lang="pl-PL" sz="4000" b="1" dirty="0" smtClean="0">
                <a:solidFill>
                  <a:schemeClr val="accent5">
                    <a:lumMod val="50000"/>
                  </a:schemeClr>
                </a:solidFill>
              </a:rPr>
              <a:t>  </a:t>
            </a:r>
            <a:endParaRPr lang="en-GB" sz="4000" b="1" dirty="0">
              <a:solidFill>
                <a:schemeClr val="accent5">
                  <a:lumMod val="50000"/>
                </a:schemeClr>
              </a:solidFill>
            </a:endParaRPr>
          </a:p>
        </p:txBody>
      </p:sp>
      <p:pic>
        <p:nvPicPr>
          <p:cNvPr id="8" name="Obraz 7"/>
          <p:cNvPicPr>
            <a:picLocks noChangeAspect="1"/>
          </p:cNvPicPr>
          <p:nvPr/>
        </p:nvPicPr>
        <p:blipFill>
          <a:blip r:embed="rId2"/>
          <a:stretch>
            <a:fillRect/>
          </a:stretch>
        </p:blipFill>
        <p:spPr>
          <a:xfrm>
            <a:off x="8585734" y="2026575"/>
            <a:ext cx="3390105" cy="4316471"/>
          </a:xfrm>
          <a:prstGeom prst="rect">
            <a:avLst/>
          </a:prstGeom>
        </p:spPr>
      </p:pic>
    </p:spTree>
    <p:extLst>
      <p:ext uri="{BB962C8B-B14F-4D97-AF65-F5344CB8AC3E}">
        <p14:creationId xmlns:p14="http://schemas.microsoft.com/office/powerpoint/2010/main" val="2195832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12192000" cy="1661613"/>
          </a:xfrm>
          <a:solidFill>
            <a:schemeClr val="accent5">
              <a:lumMod val="20000"/>
              <a:lumOff val="80000"/>
            </a:schemeClr>
          </a:solidFill>
        </p:spPr>
        <p:txBody>
          <a:bodyPr>
            <a:noAutofit/>
          </a:bodyPr>
          <a:lstStyle/>
          <a:p>
            <a:r>
              <a:rPr lang="en-US" b="1" dirty="0" smtClean="0">
                <a:solidFill>
                  <a:schemeClr val="accent5">
                    <a:lumMod val="50000"/>
                  </a:schemeClr>
                </a:solidFill>
              </a:rPr>
              <a:t>Ad-Hoc Research</a:t>
            </a:r>
            <a:r>
              <a:rPr lang="pl-PL" b="1" dirty="0" smtClean="0">
                <a:solidFill>
                  <a:schemeClr val="accent5">
                    <a:lumMod val="50000"/>
                  </a:schemeClr>
                </a:solidFill>
              </a:rPr>
              <a:t/>
            </a:r>
            <a:br>
              <a:rPr lang="pl-PL" b="1" dirty="0" smtClean="0">
                <a:solidFill>
                  <a:schemeClr val="accent5">
                    <a:lumMod val="50000"/>
                  </a:schemeClr>
                </a:solidFill>
              </a:rPr>
            </a:br>
            <a:r>
              <a:rPr lang="en-US" b="1" dirty="0" smtClean="0">
                <a:solidFill>
                  <a:schemeClr val="accent5">
                    <a:lumMod val="50000"/>
                  </a:schemeClr>
                </a:solidFill>
              </a:rPr>
              <a:t> </a:t>
            </a:r>
            <a:r>
              <a:rPr lang="en-US" b="1" dirty="0">
                <a:solidFill>
                  <a:schemeClr val="accent5">
                    <a:lumMod val="50000"/>
                  </a:schemeClr>
                </a:solidFill>
              </a:rPr>
              <a:t>How to applied ergodicity to finance.</a:t>
            </a:r>
            <a:endParaRPr lang="en-GB" b="1" dirty="0">
              <a:solidFill>
                <a:schemeClr val="accent5">
                  <a:lumMod val="50000"/>
                </a:schemeClr>
              </a:solidFill>
            </a:endParaRPr>
          </a:p>
        </p:txBody>
      </p:sp>
      <p:sp>
        <p:nvSpPr>
          <p:cNvPr id="4" name="Symbol zastępczy zawartości 2"/>
          <p:cNvSpPr txBox="1">
            <a:spLocks/>
          </p:cNvSpPr>
          <p:nvPr/>
        </p:nvSpPr>
        <p:spPr>
          <a:xfrm>
            <a:off x="1984376" y="2204864"/>
            <a:ext cx="4687689" cy="7560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n-GB" sz="2800" b="1" dirty="0">
              <a:solidFill>
                <a:schemeClr val="accent5">
                  <a:lumMod val="50000"/>
                </a:schemeClr>
              </a:solidFill>
            </a:endParaRPr>
          </a:p>
        </p:txBody>
      </p:sp>
      <p:sp>
        <p:nvSpPr>
          <p:cNvPr id="5" name="Prostokąt 4"/>
          <p:cNvSpPr/>
          <p:nvPr/>
        </p:nvSpPr>
        <p:spPr>
          <a:xfrm>
            <a:off x="5018761" y="4828328"/>
            <a:ext cx="7099446" cy="646331"/>
          </a:xfrm>
          <a:prstGeom prst="rect">
            <a:avLst/>
          </a:prstGeom>
        </p:spPr>
        <p:txBody>
          <a:bodyPr wrap="square">
            <a:spAutoFit/>
          </a:bodyPr>
          <a:lstStyle/>
          <a:p>
            <a:pPr algn="just"/>
            <a:r>
              <a:rPr lang="pl-PL" sz="3600" dirty="0" smtClean="0">
                <a:solidFill>
                  <a:schemeClr val="accent5">
                    <a:lumMod val="50000"/>
                  </a:schemeClr>
                </a:solidFill>
                <a:sym typeface="Wingdings" panose="05000000000000000000" pitchFamily="2" charset="2"/>
              </a:rPr>
              <a:t>Or </a:t>
            </a:r>
            <a:r>
              <a:rPr lang="pl-PL" sz="3600" dirty="0" err="1">
                <a:solidFill>
                  <a:schemeClr val="accent5">
                    <a:lumMod val="50000"/>
                  </a:schemeClr>
                </a:solidFill>
                <a:sym typeface="Wingdings" panose="05000000000000000000" pitchFamily="2" charset="2"/>
              </a:rPr>
              <a:t>use</a:t>
            </a:r>
            <a:r>
              <a:rPr lang="pl-PL" sz="3600" dirty="0">
                <a:solidFill>
                  <a:schemeClr val="accent5">
                    <a:lumMod val="50000"/>
                  </a:schemeClr>
                </a:solidFill>
                <a:sym typeface="Wingdings" panose="05000000000000000000" pitchFamily="2" charset="2"/>
              </a:rPr>
              <a:t> link to </a:t>
            </a:r>
            <a:r>
              <a:rPr lang="en-US" sz="3600" dirty="0">
                <a:solidFill>
                  <a:schemeClr val="accent5">
                    <a:lumMod val="50000"/>
                  </a:schemeClr>
                </a:solidFill>
                <a:sym typeface="Wingdings" panose="05000000000000000000" pitchFamily="2" charset="2"/>
              </a:rPr>
              <a:t>ease go to the page</a:t>
            </a:r>
            <a:r>
              <a:rPr lang="en-US" sz="3600" dirty="0" smtClean="0">
                <a:solidFill>
                  <a:schemeClr val="accent5">
                    <a:lumMod val="50000"/>
                  </a:schemeClr>
                </a:solidFill>
                <a:sym typeface="Wingdings" panose="05000000000000000000" pitchFamily="2" charset="2"/>
              </a:rPr>
              <a:t>:</a:t>
            </a:r>
            <a:endParaRPr lang="pl-PL" sz="3600" dirty="0">
              <a:solidFill>
                <a:schemeClr val="accent5">
                  <a:lumMod val="50000"/>
                </a:schemeClr>
              </a:solidFill>
              <a:sym typeface="Wingdings" panose="05000000000000000000" pitchFamily="2" charset="2"/>
            </a:endParaRPr>
          </a:p>
        </p:txBody>
      </p:sp>
      <p:sp>
        <p:nvSpPr>
          <p:cNvPr id="6" name="AutoShape 2" descr="https://chart.googleapis.com/chart?cht=qr&amp;chs=300x300&amp;chld=M|2&amp;chl=Labsee.com/s/1598/tes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https://chart.googleapis.com/chart?cht=qr&amp;chs=300x300&amp;chld=M|2&amp;chl=Labsee.com/s/1598/test"/>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2" name="Grupa 11"/>
          <p:cNvGrpSpPr/>
          <p:nvPr/>
        </p:nvGrpSpPr>
        <p:grpSpPr>
          <a:xfrm>
            <a:off x="5599202" y="1287610"/>
            <a:ext cx="4662106" cy="3416319"/>
            <a:chOff x="-5008" y="364708"/>
            <a:chExt cx="8790361" cy="4329300"/>
          </a:xfrm>
        </p:grpSpPr>
        <p:sp>
          <p:nvSpPr>
            <p:cNvPr id="13" name="Prostokąt 12"/>
            <p:cNvSpPr/>
            <p:nvPr/>
          </p:nvSpPr>
          <p:spPr>
            <a:xfrm>
              <a:off x="-5008" y="364708"/>
              <a:ext cx="8099938" cy="4329300"/>
            </a:xfrm>
            <a:prstGeom prst="rect">
              <a:avLst/>
            </a:prstGeom>
          </p:spPr>
          <p:txBody>
            <a:bodyPr wrap="square">
              <a:spAutoFit/>
            </a:bodyPr>
            <a:lstStyle/>
            <a:p>
              <a:pPr algn="ctr"/>
              <a:endParaRPr lang="pl-PL" sz="3600" b="1" i="1" dirty="0">
                <a:solidFill>
                  <a:schemeClr val="accent5">
                    <a:lumMod val="50000"/>
                  </a:schemeClr>
                </a:solidFill>
              </a:endParaRPr>
            </a:p>
            <a:p>
              <a:pPr algn="ctr"/>
              <a:r>
                <a:rPr lang="pl-PL" sz="3600" b="1" i="1" dirty="0" err="1">
                  <a:solidFill>
                    <a:schemeClr val="accent5">
                      <a:lumMod val="50000"/>
                    </a:schemeClr>
                  </a:solidFill>
                </a:rPr>
                <a:t>You</a:t>
              </a:r>
              <a:r>
                <a:rPr lang="pl-PL" sz="3600" b="1" i="1" dirty="0">
                  <a:solidFill>
                    <a:schemeClr val="accent5">
                      <a:lumMod val="50000"/>
                    </a:schemeClr>
                  </a:solidFill>
                </a:rPr>
                <a:t> </a:t>
              </a:r>
              <a:r>
                <a:rPr lang="pl-PL" sz="3600" b="1" i="1" dirty="0" err="1">
                  <a:solidFill>
                    <a:schemeClr val="accent5">
                      <a:lumMod val="50000"/>
                    </a:schemeClr>
                  </a:solidFill>
                </a:rPr>
                <a:t>can</a:t>
              </a:r>
              <a:r>
                <a:rPr lang="pl-PL" sz="3600" b="1" i="1" dirty="0">
                  <a:solidFill>
                    <a:schemeClr val="accent5">
                      <a:lumMod val="50000"/>
                    </a:schemeClr>
                  </a:solidFill>
                </a:rPr>
                <a:t> </a:t>
              </a:r>
              <a:r>
                <a:rPr lang="pl-PL" sz="3600" b="1" i="1" dirty="0" err="1">
                  <a:solidFill>
                    <a:schemeClr val="accent5">
                      <a:lumMod val="50000"/>
                    </a:schemeClr>
                  </a:solidFill>
                </a:rPr>
                <a:t>use</a:t>
              </a:r>
              <a:r>
                <a:rPr lang="pl-PL" sz="3600" b="1" i="1" dirty="0">
                  <a:solidFill>
                    <a:schemeClr val="accent5">
                      <a:lumMod val="50000"/>
                    </a:schemeClr>
                  </a:solidFill>
                </a:rPr>
                <a:t> </a:t>
              </a:r>
              <a:r>
                <a:rPr lang="pl-PL" sz="3600" b="1" i="1" dirty="0" err="1">
                  <a:solidFill>
                    <a:schemeClr val="accent5">
                      <a:lumMod val="50000"/>
                    </a:schemeClr>
                  </a:solidFill>
                </a:rPr>
                <a:t>smartfons</a:t>
              </a:r>
              <a:r>
                <a:rPr lang="pl-PL" sz="3600" b="1" i="1" dirty="0">
                  <a:solidFill>
                    <a:schemeClr val="accent5">
                      <a:lumMod val="50000"/>
                    </a:schemeClr>
                  </a:solidFill>
                </a:rPr>
                <a:t> </a:t>
              </a:r>
              <a:r>
                <a:rPr lang="pl-PL" sz="3600" b="1" i="1" dirty="0" err="1">
                  <a:solidFill>
                    <a:srgbClr val="92D050"/>
                  </a:solidFill>
                </a:rPr>
                <a:t>laptops</a:t>
              </a:r>
              <a:r>
                <a:rPr lang="pl-PL" sz="3600" b="1" i="1" dirty="0">
                  <a:solidFill>
                    <a:schemeClr val="accent5">
                      <a:lumMod val="50000"/>
                    </a:schemeClr>
                  </a:solidFill>
                </a:rPr>
                <a:t> </a:t>
              </a:r>
              <a:r>
                <a:rPr lang="pl-PL" sz="3600" b="1" i="1" dirty="0" err="1">
                  <a:solidFill>
                    <a:schemeClr val="accent5">
                      <a:lumMod val="50000"/>
                    </a:schemeClr>
                  </a:solidFill>
                </a:rPr>
                <a:t>or</a:t>
              </a:r>
              <a:r>
                <a:rPr lang="pl-PL" sz="3600" b="1" i="1" dirty="0">
                  <a:solidFill>
                    <a:schemeClr val="accent5">
                      <a:lumMod val="50000"/>
                    </a:schemeClr>
                  </a:solidFill>
                </a:rPr>
                <a:t> </a:t>
              </a:r>
              <a:r>
                <a:rPr lang="pl-PL" sz="3600" b="1" i="1" dirty="0" err="1">
                  <a:solidFill>
                    <a:schemeClr val="accent5">
                      <a:lumMod val="50000"/>
                    </a:schemeClr>
                  </a:solidFill>
                </a:rPr>
                <a:t>tablets</a:t>
              </a:r>
              <a:endParaRPr lang="pl-PL" sz="3600" b="1" i="1" dirty="0">
                <a:solidFill>
                  <a:schemeClr val="accent5">
                    <a:lumMod val="50000"/>
                  </a:schemeClr>
                </a:solidFill>
              </a:endParaRPr>
            </a:p>
            <a:p>
              <a:pPr algn="ctr"/>
              <a:endParaRPr lang="pl-PL" sz="3600" b="1" i="1" dirty="0">
                <a:solidFill>
                  <a:srgbClr val="FF0000"/>
                </a:solidFill>
              </a:endParaRPr>
            </a:p>
            <a:p>
              <a:pPr algn="ctr"/>
              <a:r>
                <a:rPr lang="pl-PL" sz="3600" b="1" i="1" dirty="0">
                  <a:solidFill>
                    <a:srgbClr val="FF0000"/>
                  </a:solidFill>
                </a:rPr>
                <a:t>Do not </a:t>
              </a:r>
              <a:r>
                <a:rPr lang="pl-PL" sz="3600" b="1" i="1" dirty="0" err="1">
                  <a:solidFill>
                    <a:srgbClr val="FF0000"/>
                  </a:solidFill>
                </a:rPr>
                <a:t>use</a:t>
              </a:r>
              <a:r>
                <a:rPr lang="pl-PL" sz="3600" b="1" i="1" dirty="0">
                  <a:solidFill>
                    <a:srgbClr val="FF0000"/>
                  </a:solidFill>
                </a:rPr>
                <a:t> IE</a:t>
              </a:r>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7718" y="3542494"/>
              <a:ext cx="1460867" cy="1007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Łącznik prostoliniowy 14"/>
            <p:cNvCxnSpPr/>
            <p:nvPr/>
          </p:nvCxnSpPr>
          <p:spPr>
            <a:xfrm flipV="1">
              <a:off x="6748796" y="3384850"/>
              <a:ext cx="2036557" cy="1186268"/>
            </a:xfrm>
            <a:prstGeom prst="line">
              <a:avLst/>
            </a:prstGeom>
          </p:spPr>
          <p:style>
            <a:lnRef idx="3">
              <a:schemeClr val="accent2"/>
            </a:lnRef>
            <a:fillRef idx="0">
              <a:schemeClr val="accent2"/>
            </a:fillRef>
            <a:effectRef idx="2">
              <a:schemeClr val="accent2"/>
            </a:effectRef>
            <a:fontRef idx="minor">
              <a:schemeClr val="tx1"/>
            </a:fontRef>
          </p:style>
        </p:cxnSp>
      </p:grpSp>
      <p:sp>
        <p:nvSpPr>
          <p:cNvPr id="3" name="Prostokąt 2"/>
          <p:cNvSpPr/>
          <p:nvPr/>
        </p:nvSpPr>
        <p:spPr>
          <a:xfrm>
            <a:off x="5106187" y="5806874"/>
            <a:ext cx="5780878" cy="707886"/>
          </a:xfrm>
          <a:prstGeom prst="rect">
            <a:avLst/>
          </a:prstGeom>
        </p:spPr>
        <p:txBody>
          <a:bodyPr wrap="none">
            <a:spAutoFit/>
          </a:bodyPr>
          <a:lstStyle/>
          <a:p>
            <a:r>
              <a:rPr lang="pl-PL" sz="4000" b="1" dirty="0"/>
              <a:t>Labsee.com/lab/3090/ex2</a:t>
            </a:r>
          </a:p>
        </p:txBody>
      </p:sp>
      <p:pic>
        <p:nvPicPr>
          <p:cNvPr id="8" name="Obraz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9" y="1789526"/>
            <a:ext cx="4557335" cy="4557335"/>
          </a:xfrm>
          <a:prstGeom prst="rect">
            <a:avLst/>
          </a:prstGeom>
        </p:spPr>
      </p:pic>
    </p:spTree>
    <p:extLst>
      <p:ext uri="{BB962C8B-B14F-4D97-AF65-F5344CB8AC3E}">
        <p14:creationId xmlns:p14="http://schemas.microsoft.com/office/powerpoint/2010/main" val="1005784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12192000" cy="1124744"/>
          </a:xfrm>
          <a:solidFill>
            <a:schemeClr val="accent5">
              <a:lumMod val="20000"/>
              <a:lumOff val="80000"/>
            </a:schemeClr>
          </a:solidFill>
        </p:spPr>
        <p:txBody>
          <a:bodyPr>
            <a:noAutofit/>
          </a:bodyPr>
          <a:lstStyle/>
          <a:p>
            <a:r>
              <a:rPr lang="en-US" sz="4000" b="1" dirty="0" smtClean="0">
                <a:solidFill>
                  <a:schemeClr val="accent5">
                    <a:lumMod val="50000"/>
                  </a:schemeClr>
                </a:solidFill>
              </a:rPr>
              <a:t>Ergodicity </a:t>
            </a:r>
            <a:r>
              <a:rPr lang="en-US" sz="4000" b="1" dirty="0">
                <a:solidFill>
                  <a:schemeClr val="accent5">
                    <a:lumMod val="50000"/>
                  </a:schemeClr>
                </a:solidFill>
              </a:rPr>
              <a:t>in finance </a:t>
            </a:r>
            <a:endParaRPr lang="en-US" sz="7200" b="1" dirty="0">
              <a:solidFill>
                <a:schemeClr val="accent5">
                  <a:lumMod val="50000"/>
                </a:schemeClr>
              </a:solidFill>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0968" y="5181801"/>
            <a:ext cx="5916588" cy="15137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rostokąt 2"/>
          <p:cNvSpPr/>
          <p:nvPr/>
        </p:nvSpPr>
        <p:spPr>
          <a:xfrm>
            <a:off x="43313" y="1211483"/>
            <a:ext cx="12105373" cy="3970318"/>
          </a:xfrm>
          <a:prstGeom prst="rect">
            <a:avLst/>
          </a:prstGeom>
        </p:spPr>
        <p:txBody>
          <a:bodyPr wrap="square">
            <a:spAutoFit/>
          </a:bodyPr>
          <a:lstStyle/>
          <a:p>
            <a:pPr algn="just"/>
            <a:r>
              <a:rPr lang="en-GB" sz="2800" dirty="0">
                <a:solidFill>
                  <a:schemeClr val="accent5">
                    <a:lumMod val="50000"/>
                  </a:schemeClr>
                </a:solidFill>
              </a:rPr>
              <a:t>The experiment consists of 100 round but you can leave it in any moment. You will keep your capital from the last round which you participated. Your goal is to earn $ by investing. You can bet any amount of money from your balance. At the beginning you starting capital is 100$. Every round you decide how much per cent of your capital you are going to bet [ 0 - 100]%. </a:t>
            </a:r>
          </a:p>
          <a:p>
            <a:pPr algn="just"/>
            <a:r>
              <a:rPr lang="en-GB" sz="2800" dirty="0">
                <a:solidFill>
                  <a:schemeClr val="accent5">
                    <a:lumMod val="50000"/>
                  </a:schemeClr>
                </a:solidFill>
              </a:rPr>
              <a:t>What you know about the asset: </a:t>
            </a:r>
            <a:endParaRPr lang="pl-PL" sz="2800" dirty="0">
              <a:solidFill>
                <a:schemeClr val="accent5">
                  <a:lumMod val="50000"/>
                </a:schemeClr>
              </a:solidFill>
            </a:endParaRPr>
          </a:p>
          <a:p>
            <a:pPr marL="742950" lvl="1" indent="-285750" algn="just">
              <a:buFont typeface="Arial" panose="020B0604020202020204" pitchFamily="34" charset="0"/>
              <a:buChar char="•"/>
            </a:pPr>
            <a:r>
              <a:rPr lang="en-GB" sz="2800" dirty="0">
                <a:solidFill>
                  <a:schemeClr val="accent5">
                    <a:lumMod val="50000"/>
                  </a:schemeClr>
                </a:solidFill>
              </a:rPr>
              <a:t>with probability 60% you win the amount of money you bet. </a:t>
            </a:r>
          </a:p>
          <a:p>
            <a:pPr marL="742950" lvl="1" indent="-285750" algn="just">
              <a:buFont typeface="Arial" panose="020B0604020202020204" pitchFamily="34" charset="0"/>
              <a:buChar char="•"/>
            </a:pPr>
            <a:r>
              <a:rPr lang="en-GB" sz="2800" dirty="0">
                <a:solidFill>
                  <a:schemeClr val="accent5">
                    <a:lumMod val="50000"/>
                  </a:schemeClr>
                </a:solidFill>
              </a:rPr>
              <a:t>with probability 40% you lose the amount of money you bet. </a:t>
            </a:r>
          </a:p>
          <a:p>
            <a:r>
              <a:rPr lang="en-GB" sz="2800" dirty="0">
                <a:solidFill>
                  <a:schemeClr val="accent5">
                    <a:lumMod val="50000"/>
                  </a:schemeClr>
                </a:solidFill>
              </a:rPr>
              <a:t>If your balance goes to 0, you cannot play anymore the experiment ends. </a:t>
            </a:r>
          </a:p>
        </p:txBody>
      </p:sp>
    </p:spTree>
    <p:extLst>
      <p:ext uri="{BB962C8B-B14F-4D97-AF65-F5344CB8AC3E}">
        <p14:creationId xmlns:p14="http://schemas.microsoft.com/office/powerpoint/2010/main" val="2116141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12301086" cy="1124744"/>
          </a:xfrm>
          <a:solidFill>
            <a:schemeClr val="accent5">
              <a:lumMod val="20000"/>
              <a:lumOff val="80000"/>
            </a:schemeClr>
          </a:solidFill>
        </p:spPr>
        <p:txBody>
          <a:bodyPr>
            <a:noAutofit/>
          </a:bodyPr>
          <a:lstStyle/>
          <a:p>
            <a:r>
              <a:rPr lang="en-US" sz="4000" b="1" dirty="0">
                <a:solidFill>
                  <a:schemeClr val="accent5">
                    <a:lumMod val="50000"/>
                  </a:schemeClr>
                </a:solidFill>
              </a:rPr>
              <a:t>Ergodicity in finance </a:t>
            </a:r>
            <a:endParaRPr lang="en-US" sz="7200" b="1" dirty="0">
              <a:solidFill>
                <a:schemeClr val="accent5">
                  <a:lumMod val="50000"/>
                </a:schemeClr>
              </a:solidFill>
            </a:endParaRPr>
          </a:p>
        </p:txBody>
      </p:sp>
      <p:sp>
        <p:nvSpPr>
          <p:cNvPr id="10" name="Prostokąt 9"/>
          <p:cNvSpPr/>
          <p:nvPr/>
        </p:nvSpPr>
        <p:spPr>
          <a:xfrm>
            <a:off x="285549" y="1747780"/>
            <a:ext cx="11556732" cy="1077218"/>
          </a:xfrm>
          <a:prstGeom prst="rect">
            <a:avLst/>
          </a:prstGeom>
        </p:spPr>
        <p:txBody>
          <a:bodyPr wrap="square">
            <a:spAutoFit/>
          </a:bodyPr>
          <a:lstStyle/>
          <a:p>
            <a:pPr algn="just"/>
            <a:r>
              <a:rPr lang="en-US" sz="3200" b="1" dirty="0">
                <a:solidFill>
                  <a:schemeClr val="accent5">
                    <a:lumMod val="50000"/>
                  </a:schemeClr>
                </a:solidFill>
              </a:rPr>
              <a:t>If we applied the schema "Let's Make a Deal", we would earn a lot of money.</a:t>
            </a:r>
            <a:endParaRPr lang="pl-PL" sz="3200" b="1" dirty="0">
              <a:solidFill>
                <a:schemeClr val="accent5">
                  <a:lumMod val="50000"/>
                </a:schemeClr>
              </a:solidFill>
            </a:endParaRPr>
          </a:p>
        </p:txBody>
      </p:sp>
      <mc:AlternateContent xmlns:mc="http://schemas.openxmlformats.org/markup-compatibility/2006" xmlns:a14="http://schemas.microsoft.com/office/drawing/2010/main">
        <mc:Choice Requires="a14">
          <p:sp>
            <p:nvSpPr>
              <p:cNvPr id="3" name="pole tekstowe 2"/>
              <p:cNvSpPr txBox="1"/>
              <p:nvPr/>
            </p:nvSpPr>
            <p:spPr>
              <a:xfrm>
                <a:off x="2059647" y="3366637"/>
                <a:ext cx="7028654"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l-PL" sz="2800" i="1" smtClean="0">
                          <a:latin typeface="Cambria Math"/>
                        </a:rPr>
                        <m:t>𝐸</m:t>
                      </m:r>
                      <m:r>
                        <a:rPr lang="pl-PL" sz="2800" i="1" smtClean="0">
                          <a:latin typeface="Cambria Math"/>
                        </a:rPr>
                        <m:t>=100 ∗ </m:t>
                      </m:r>
                      <m:d>
                        <m:dPr>
                          <m:ctrlPr>
                            <a:rPr lang="pl-PL" sz="2800" i="1">
                              <a:latin typeface="Cambria Math" panose="02040503050406030204" pitchFamily="18" charset="0"/>
                            </a:rPr>
                          </m:ctrlPr>
                        </m:dPr>
                        <m:e>
                          <m:r>
                            <a:rPr lang="pl-PL" sz="2800" i="1">
                              <a:latin typeface="Cambria Math"/>
                            </a:rPr>
                            <m:t>0.6∗100− 0.4∗100</m:t>
                          </m:r>
                        </m:e>
                      </m:d>
                      <m:r>
                        <a:rPr lang="pl-PL" sz="2800" i="1">
                          <a:latin typeface="Cambria Math"/>
                        </a:rPr>
                        <m:t>=20</m:t>
                      </m:r>
                      <m:r>
                        <a:rPr lang="pl-PL" sz="2800" b="0" i="1" smtClean="0">
                          <a:latin typeface="Cambria Math" panose="02040503050406030204" pitchFamily="18" charset="0"/>
                        </a:rPr>
                        <m:t>00</m:t>
                      </m:r>
                    </m:oMath>
                  </m:oMathPara>
                </a14:m>
                <a:endParaRPr lang="en-GB" sz="2800" dirty="0"/>
              </a:p>
            </p:txBody>
          </p:sp>
        </mc:Choice>
        <mc:Fallback xmlns="">
          <p:sp>
            <p:nvSpPr>
              <p:cNvPr id="3" name="pole tekstowe 2"/>
              <p:cNvSpPr txBox="1">
                <a:spLocks noRot="1" noChangeAspect="1" noMove="1" noResize="1" noEditPoints="1" noAdjustHandles="1" noChangeArrowheads="1" noChangeShapeType="1" noTextEdit="1"/>
              </p:cNvSpPr>
              <p:nvPr/>
            </p:nvSpPr>
            <p:spPr>
              <a:xfrm>
                <a:off x="2059647" y="3366637"/>
                <a:ext cx="7028654" cy="523220"/>
              </a:xfrm>
              <a:prstGeom prst="rect">
                <a:avLst/>
              </a:prstGeom>
              <a:blipFill>
                <a:blip r:embed="rId2"/>
                <a:stretch>
                  <a:fillRect/>
                </a:stretch>
              </a:blipFill>
            </p:spPr>
            <p:txBody>
              <a:bodyPr/>
              <a:lstStyle/>
              <a:p>
                <a:r>
                  <a:rPr lang="pl-PL">
                    <a:noFill/>
                  </a:rPr>
                  <a:t> </a:t>
                </a:r>
              </a:p>
            </p:txBody>
          </p:sp>
        </mc:Fallback>
      </mc:AlternateContent>
      <p:sp>
        <p:nvSpPr>
          <p:cNvPr id="7" name="Prostokąt 6"/>
          <p:cNvSpPr/>
          <p:nvPr/>
        </p:nvSpPr>
        <p:spPr>
          <a:xfrm>
            <a:off x="372177" y="4835885"/>
            <a:ext cx="11556732" cy="1200329"/>
          </a:xfrm>
          <a:prstGeom prst="rect">
            <a:avLst/>
          </a:prstGeom>
        </p:spPr>
        <p:txBody>
          <a:bodyPr wrap="square">
            <a:spAutoFit/>
          </a:bodyPr>
          <a:lstStyle/>
          <a:p>
            <a:pPr algn="just"/>
            <a:r>
              <a:rPr lang="en-US" sz="3600" dirty="0">
                <a:solidFill>
                  <a:schemeClr val="accent5">
                    <a:lumMod val="50000"/>
                  </a:schemeClr>
                </a:solidFill>
              </a:rPr>
              <a:t>The expected value of the lottery is positive - there is no possibility to lose in 100 rounds. </a:t>
            </a:r>
            <a:endParaRPr lang="pl-PL" sz="3600" dirty="0">
              <a:solidFill>
                <a:schemeClr val="accent5">
                  <a:lumMod val="50000"/>
                </a:schemeClr>
              </a:solidFill>
            </a:endParaRPr>
          </a:p>
        </p:txBody>
      </p:sp>
    </p:spTree>
    <p:extLst>
      <p:ext uri="{BB962C8B-B14F-4D97-AF65-F5344CB8AC3E}">
        <p14:creationId xmlns:p14="http://schemas.microsoft.com/office/powerpoint/2010/main" val="419007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12301086" cy="1124744"/>
          </a:xfrm>
          <a:solidFill>
            <a:schemeClr val="accent5">
              <a:lumMod val="20000"/>
              <a:lumOff val="80000"/>
            </a:schemeClr>
          </a:solidFill>
        </p:spPr>
        <p:txBody>
          <a:bodyPr>
            <a:noAutofit/>
          </a:bodyPr>
          <a:lstStyle/>
          <a:p>
            <a:r>
              <a:rPr lang="pl-PL" sz="4000" b="1" dirty="0">
                <a:solidFill>
                  <a:schemeClr val="accent5">
                    <a:lumMod val="50000"/>
                  </a:schemeClr>
                </a:solidFill>
              </a:rPr>
              <a:t>Non-e</a:t>
            </a:r>
            <a:r>
              <a:rPr lang="en-US" sz="4000" b="1" dirty="0" err="1">
                <a:solidFill>
                  <a:schemeClr val="accent5">
                    <a:lumMod val="50000"/>
                  </a:schemeClr>
                </a:solidFill>
              </a:rPr>
              <a:t>rgodicity</a:t>
            </a:r>
            <a:r>
              <a:rPr lang="en-US" sz="4000" b="1" dirty="0">
                <a:solidFill>
                  <a:schemeClr val="accent5">
                    <a:lumMod val="50000"/>
                  </a:schemeClr>
                </a:solidFill>
              </a:rPr>
              <a:t> in finance</a:t>
            </a:r>
            <a:endParaRPr lang="en-US" sz="7200" b="1" dirty="0">
              <a:solidFill>
                <a:schemeClr val="accent5">
                  <a:lumMod val="50000"/>
                </a:schemeClr>
              </a:solidFill>
            </a:endParaRPr>
          </a:p>
        </p:txBody>
      </p:sp>
      <p:pic>
        <p:nvPicPr>
          <p:cNvPr id="4" name="Obraz 3"/>
          <p:cNvPicPr>
            <a:picLocks noChangeAspect="1"/>
          </p:cNvPicPr>
          <p:nvPr/>
        </p:nvPicPr>
        <p:blipFill>
          <a:blip r:embed="rId2"/>
          <a:stretch>
            <a:fillRect/>
          </a:stretch>
        </p:blipFill>
        <p:spPr>
          <a:xfrm>
            <a:off x="474661" y="3544671"/>
            <a:ext cx="3443148" cy="2809925"/>
          </a:xfrm>
          <a:prstGeom prst="rect">
            <a:avLst/>
          </a:prstGeom>
          <a:ln>
            <a:noFill/>
          </a:ln>
          <a:effectLst>
            <a:outerShdw blurRad="292100" dist="139700" dir="2700000" algn="tl" rotWithShape="0">
              <a:srgbClr val="333333">
                <a:alpha val="65000"/>
              </a:srgbClr>
            </a:outerShdw>
          </a:effectLst>
        </p:spPr>
      </p:pic>
      <p:sp>
        <p:nvSpPr>
          <p:cNvPr id="5" name="Prostokąt 4"/>
          <p:cNvSpPr/>
          <p:nvPr/>
        </p:nvSpPr>
        <p:spPr>
          <a:xfrm>
            <a:off x="2196235" y="4480062"/>
            <a:ext cx="1203278" cy="369332"/>
          </a:xfrm>
          <a:prstGeom prst="rect">
            <a:avLst/>
          </a:prstGeom>
        </p:spPr>
        <p:txBody>
          <a:bodyPr wrap="none">
            <a:spAutoFit/>
          </a:bodyPr>
          <a:lstStyle/>
          <a:p>
            <a:r>
              <a:rPr lang="pl-PL" dirty="0" err="1" smtClean="0"/>
              <a:t>iter</a:t>
            </a:r>
            <a:r>
              <a:rPr lang="pl-PL" dirty="0" smtClean="0"/>
              <a:t> &lt;- 100 </a:t>
            </a:r>
            <a:endParaRPr lang="pl-PL" dirty="0"/>
          </a:p>
        </p:txBody>
      </p:sp>
      <p:pic>
        <p:nvPicPr>
          <p:cNvPr id="7" name="Obraz 6"/>
          <p:cNvPicPr>
            <a:picLocks noChangeAspect="1"/>
          </p:cNvPicPr>
          <p:nvPr/>
        </p:nvPicPr>
        <p:blipFill>
          <a:blip r:embed="rId3"/>
          <a:stretch>
            <a:fillRect/>
          </a:stretch>
        </p:blipFill>
        <p:spPr>
          <a:xfrm>
            <a:off x="4229439" y="3544671"/>
            <a:ext cx="3347739" cy="2732063"/>
          </a:xfrm>
          <a:prstGeom prst="rect">
            <a:avLst/>
          </a:prstGeom>
          <a:ln>
            <a:noFill/>
          </a:ln>
          <a:effectLst>
            <a:outerShdw blurRad="292100" dist="139700" dir="2700000" algn="tl" rotWithShape="0">
              <a:srgbClr val="333333">
                <a:alpha val="65000"/>
              </a:srgbClr>
            </a:outerShdw>
          </a:effectLst>
        </p:spPr>
      </p:pic>
      <p:sp>
        <p:nvSpPr>
          <p:cNvPr id="9" name="Prostokąt 8"/>
          <p:cNvSpPr/>
          <p:nvPr/>
        </p:nvSpPr>
        <p:spPr>
          <a:xfrm>
            <a:off x="5121087" y="4541370"/>
            <a:ext cx="1320298" cy="369332"/>
          </a:xfrm>
          <a:prstGeom prst="rect">
            <a:avLst/>
          </a:prstGeom>
        </p:spPr>
        <p:txBody>
          <a:bodyPr wrap="none">
            <a:spAutoFit/>
          </a:bodyPr>
          <a:lstStyle/>
          <a:p>
            <a:r>
              <a:rPr lang="pl-PL" dirty="0" err="1" smtClean="0"/>
              <a:t>iter</a:t>
            </a:r>
            <a:r>
              <a:rPr lang="pl-PL" dirty="0" smtClean="0"/>
              <a:t> &lt;- 1000 </a:t>
            </a:r>
            <a:endParaRPr lang="pl-PL" dirty="0"/>
          </a:p>
        </p:txBody>
      </p:sp>
      <p:sp>
        <p:nvSpPr>
          <p:cNvPr id="3" name="Prostokąt 2"/>
          <p:cNvSpPr/>
          <p:nvPr/>
        </p:nvSpPr>
        <p:spPr>
          <a:xfrm>
            <a:off x="466422" y="1589865"/>
            <a:ext cx="11274392" cy="1384995"/>
          </a:xfrm>
          <a:prstGeom prst="rect">
            <a:avLst/>
          </a:prstGeom>
        </p:spPr>
        <p:txBody>
          <a:bodyPr wrap="square">
            <a:spAutoFit/>
          </a:bodyPr>
          <a:lstStyle/>
          <a:p>
            <a:pPr algn="just"/>
            <a:r>
              <a:rPr lang="pl-PL" sz="2800" dirty="0">
                <a:solidFill>
                  <a:schemeClr val="accent5">
                    <a:lumMod val="50000"/>
                  </a:schemeClr>
                </a:solidFill>
              </a:rPr>
              <a:t>But we </a:t>
            </a:r>
            <a:r>
              <a:rPr lang="pl-PL" sz="2800" dirty="0" err="1">
                <a:solidFill>
                  <a:schemeClr val="accent5">
                    <a:lumMod val="50000"/>
                  </a:schemeClr>
                </a:solidFill>
              </a:rPr>
              <a:t>can</a:t>
            </a:r>
            <a:r>
              <a:rPr lang="pl-PL" sz="2800" dirty="0">
                <a:solidFill>
                  <a:schemeClr val="accent5">
                    <a:lumMod val="50000"/>
                  </a:schemeClr>
                </a:solidFill>
              </a:rPr>
              <a:t> </a:t>
            </a:r>
            <a:r>
              <a:rPr lang="pl-PL" sz="2800" dirty="0" err="1">
                <a:solidFill>
                  <a:schemeClr val="accent5">
                    <a:lumMod val="50000"/>
                  </a:schemeClr>
                </a:solidFill>
              </a:rPr>
              <a:t>observe</a:t>
            </a:r>
            <a:r>
              <a:rPr lang="pl-PL" sz="2800" dirty="0">
                <a:solidFill>
                  <a:schemeClr val="accent5">
                    <a:lumMod val="50000"/>
                  </a:schemeClr>
                </a:solidFill>
              </a:rPr>
              <a:t> a lot of </a:t>
            </a:r>
            <a:r>
              <a:rPr lang="en-GB" sz="2800" dirty="0">
                <a:solidFill>
                  <a:schemeClr val="accent5">
                    <a:lumMod val="50000"/>
                  </a:schemeClr>
                </a:solidFill>
              </a:rPr>
              <a:t>bankruptcies</a:t>
            </a:r>
            <a:r>
              <a:rPr lang="pl-PL" sz="2800" dirty="0">
                <a:solidFill>
                  <a:schemeClr val="accent5">
                    <a:lumMod val="50000"/>
                  </a:schemeClr>
                </a:solidFill>
              </a:rPr>
              <a:t> </a:t>
            </a:r>
            <a:r>
              <a:rPr lang="en-US" sz="2800" dirty="0">
                <a:solidFill>
                  <a:schemeClr val="accent5">
                    <a:lumMod val="50000"/>
                  </a:schemeClr>
                </a:solidFill>
              </a:rPr>
              <a:t>because the experiment is based on a non-ergodic scheme. The sequence of a few bad events caused us to go bankrupt and leave the experiment.</a:t>
            </a:r>
            <a:r>
              <a:rPr lang="pl-PL" sz="2800" dirty="0">
                <a:solidFill>
                  <a:schemeClr val="accent5">
                    <a:lumMod val="50000"/>
                  </a:schemeClr>
                </a:solidFill>
              </a:rPr>
              <a:t> </a:t>
            </a:r>
          </a:p>
        </p:txBody>
      </p:sp>
      <p:sp>
        <p:nvSpPr>
          <p:cNvPr id="6" name="Prostokąt 5"/>
          <p:cNvSpPr/>
          <p:nvPr/>
        </p:nvSpPr>
        <p:spPr>
          <a:xfrm>
            <a:off x="7888808" y="3156376"/>
            <a:ext cx="3852006" cy="3046988"/>
          </a:xfrm>
          <a:prstGeom prst="rect">
            <a:avLst/>
          </a:prstGeom>
        </p:spPr>
        <p:txBody>
          <a:bodyPr wrap="square">
            <a:spAutoFit/>
          </a:bodyPr>
          <a:lstStyle/>
          <a:p>
            <a:pPr algn="just"/>
            <a:r>
              <a:rPr lang="en-US" sz="2400" b="1" dirty="0">
                <a:solidFill>
                  <a:schemeClr val="accent5">
                    <a:lumMod val="50000"/>
                  </a:schemeClr>
                </a:solidFill>
              </a:rPr>
              <a:t>If we invest 50% of our wealth in each round, we may even win a lot of money in the short term, but in the long term, we are doomed to failure. The fate can be shown by the MC simulation.</a:t>
            </a:r>
            <a:endParaRPr lang="pl-PL" sz="2400" b="1" dirty="0">
              <a:solidFill>
                <a:schemeClr val="accent5">
                  <a:lumMod val="50000"/>
                </a:schemeClr>
              </a:solidFill>
            </a:endParaRPr>
          </a:p>
        </p:txBody>
      </p:sp>
    </p:spTree>
    <p:extLst>
      <p:ext uri="{BB962C8B-B14F-4D97-AF65-F5344CB8AC3E}">
        <p14:creationId xmlns:p14="http://schemas.microsoft.com/office/powerpoint/2010/main" val="3644962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12192000" cy="764704"/>
          </a:xfrm>
          <a:solidFill>
            <a:schemeClr val="accent5">
              <a:lumMod val="20000"/>
              <a:lumOff val="80000"/>
            </a:schemeClr>
          </a:solidFill>
        </p:spPr>
        <p:txBody>
          <a:bodyPr>
            <a:normAutofit/>
          </a:bodyPr>
          <a:lstStyle/>
          <a:p>
            <a:r>
              <a:rPr lang="en-US" b="1" i="1" dirty="0" smtClean="0">
                <a:solidFill>
                  <a:schemeClr val="accent5">
                    <a:lumMod val="50000"/>
                  </a:schemeClr>
                </a:solidFill>
              </a:rPr>
              <a:t>Motivation </a:t>
            </a:r>
            <a:r>
              <a:rPr lang="en-US" b="1" i="1" dirty="0">
                <a:solidFill>
                  <a:schemeClr val="accent5">
                    <a:lumMod val="50000"/>
                  </a:schemeClr>
                </a:solidFill>
              </a:rPr>
              <a:t>- why ergodicity </a:t>
            </a:r>
            <a:r>
              <a:rPr lang="pl-PL" b="1" i="1" dirty="0" smtClean="0">
                <a:solidFill>
                  <a:schemeClr val="accent5">
                    <a:lumMod val="50000"/>
                  </a:schemeClr>
                </a:solidFill>
              </a:rPr>
              <a:t>   </a:t>
            </a:r>
            <a:endParaRPr lang="en-US" b="1" i="1" dirty="0">
              <a:solidFill>
                <a:schemeClr val="accent5">
                  <a:lumMod val="50000"/>
                </a:schemeClr>
              </a:solidFill>
            </a:endParaRPr>
          </a:p>
        </p:txBody>
      </p:sp>
      <p:sp>
        <p:nvSpPr>
          <p:cNvPr id="3" name="Symbol zastępczy zawartości 2"/>
          <p:cNvSpPr>
            <a:spLocks noGrp="1"/>
          </p:cNvSpPr>
          <p:nvPr>
            <p:ph idx="1"/>
          </p:nvPr>
        </p:nvSpPr>
        <p:spPr>
          <a:xfrm>
            <a:off x="354625" y="966472"/>
            <a:ext cx="11482750" cy="5559456"/>
          </a:xfrm>
        </p:spPr>
        <p:txBody>
          <a:bodyPr>
            <a:noAutofit/>
          </a:bodyPr>
          <a:lstStyle/>
          <a:p>
            <a:pPr marL="0" indent="0" algn="just">
              <a:buNone/>
            </a:pPr>
            <a:r>
              <a:rPr lang="en-US" sz="3600" b="1" dirty="0">
                <a:solidFill>
                  <a:schemeClr val="accent5">
                    <a:lumMod val="50000"/>
                  </a:schemeClr>
                </a:solidFill>
              </a:rPr>
              <a:t>Why do we want to teach such a complex concept from physical statistics in the economic courses - especially </a:t>
            </a:r>
            <a:r>
              <a:rPr lang="en-US" sz="3600" b="1" dirty="0" smtClean="0">
                <a:solidFill>
                  <a:schemeClr val="accent5">
                    <a:lumMod val="50000"/>
                  </a:schemeClr>
                </a:solidFill>
              </a:rPr>
              <a:t>introductory</a:t>
            </a:r>
            <a:r>
              <a:rPr lang="pl-PL" sz="3600" b="1" dirty="0" smtClean="0">
                <a:solidFill>
                  <a:schemeClr val="accent5">
                    <a:lumMod val="50000"/>
                  </a:schemeClr>
                </a:solidFill>
              </a:rPr>
              <a:t> </a:t>
            </a:r>
            <a:r>
              <a:rPr lang="en-US" sz="3600" b="1" dirty="0" smtClean="0">
                <a:solidFill>
                  <a:schemeClr val="accent5">
                    <a:lumMod val="50000"/>
                  </a:schemeClr>
                </a:solidFill>
              </a:rPr>
              <a:t>courses</a:t>
            </a:r>
            <a:r>
              <a:rPr lang="en-US" sz="3600" b="1" dirty="0">
                <a:solidFill>
                  <a:schemeClr val="accent5">
                    <a:lumMod val="50000"/>
                  </a:schemeClr>
                </a:solidFill>
              </a:rPr>
              <a:t>?</a:t>
            </a:r>
          </a:p>
          <a:p>
            <a:pPr marL="0" indent="0" algn="just">
              <a:buNone/>
            </a:pPr>
            <a:endParaRPr lang="en-US" sz="3600" b="1" dirty="0">
              <a:solidFill>
                <a:schemeClr val="accent5">
                  <a:lumMod val="50000"/>
                </a:schemeClr>
              </a:solidFill>
            </a:endParaRPr>
          </a:p>
          <a:p>
            <a:pPr marL="0" indent="0" algn="just">
              <a:buNone/>
            </a:pPr>
            <a:r>
              <a:rPr lang="en-US" sz="3600" b="1" dirty="0">
                <a:solidFill>
                  <a:schemeClr val="accent5">
                    <a:lumMod val="50000"/>
                  </a:schemeClr>
                </a:solidFill>
              </a:rPr>
              <a:t>The answer is an incomplete story of the risk and uncertainty that we taught in Microeconomics (me) and Finance (my colleague) </a:t>
            </a:r>
            <a:r>
              <a:rPr lang="en-US" sz="3600" b="1" dirty="0" smtClean="0">
                <a:solidFill>
                  <a:schemeClr val="accent5">
                    <a:lumMod val="50000"/>
                  </a:schemeClr>
                </a:solidFill>
              </a:rPr>
              <a:t>c</a:t>
            </a:r>
            <a:r>
              <a:rPr lang="pl-PL" sz="3600" b="1" dirty="0" err="1" smtClean="0">
                <a:solidFill>
                  <a:schemeClr val="accent5">
                    <a:lumMod val="50000"/>
                  </a:schemeClr>
                </a:solidFill>
              </a:rPr>
              <a:t>ourses</a:t>
            </a:r>
            <a:r>
              <a:rPr lang="en-US" sz="3600" b="1" dirty="0" smtClean="0">
                <a:solidFill>
                  <a:schemeClr val="accent5">
                    <a:lumMod val="50000"/>
                  </a:schemeClr>
                </a:solidFill>
              </a:rPr>
              <a:t>. </a:t>
            </a:r>
            <a:r>
              <a:rPr lang="en-US" sz="3600" b="1" dirty="0">
                <a:solidFill>
                  <a:schemeClr val="accent5">
                    <a:lumMod val="50000"/>
                  </a:schemeClr>
                </a:solidFill>
              </a:rPr>
              <a:t>This incompleteness was bothering </a:t>
            </a:r>
            <a:r>
              <a:rPr lang="en-US" sz="3600" b="1" dirty="0" smtClean="0">
                <a:solidFill>
                  <a:schemeClr val="accent5">
                    <a:lumMod val="50000"/>
                  </a:schemeClr>
                </a:solidFill>
              </a:rPr>
              <a:t>us</a:t>
            </a:r>
            <a:r>
              <a:rPr lang="pl-PL" sz="3600" b="1" dirty="0" smtClean="0">
                <a:solidFill>
                  <a:schemeClr val="accent5">
                    <a:lumMod val="50000"/>
                  </a:schemeClr>
                </a:solidFill>
              </a:rPr>
              <a:t> a lot</a:t>
            </a:r>
            <a:r>
              <a:rPr lang="en-US" sz="3600" b="1" dirty="0" smtClean="0">
                <a:solidFill>
                  <a:schemeClr val="accent5">
                    <a:lumMod val="50000"/>
                  </a:schemeClr>
                </a:solidFill>
              </a:rPr>
              <a:t>. </a:t>
            </a:r>
            <a:r>
              <a:rPr lang="pl-PL" sz="3600" b="1" dirty="0" smtClean="0">
                <a:solidFill>
                  <a:schemeClr val="accent5">
                    <a:lumMod val="50000"/>
                  </a:schemeClr>
                </a:solidFill>
              </a:rPr>
              <a:t> </a:t>
            </a:r>
          </a:p>
          <a:p>
            <a:pPr marL="0" indent="0" algn="ctr">
              <a:buNone/>
            </a:pPr>
            <a:r>
              <a:rPr lang="en-US" sz="3600" b="1" dirty="0" smtClean="0">
                <a:solidFill>
                  <a:schemeClr val="accent5">
                    <a:lumMod val="50000"/>
                  </a:schemeClr>
                </a:solidFill>
              </a:rPr>
              <a:t>What </a:t>
            </a:r>
            <a:r>
              <a:rPr lang="en-US" sz="3600" b="1" dirty="0">
                <a:solidFill>
                  <a:schemeClr val="accent5">
                    <a:lumMod val="50000"/>
                  </a:schemeClr>
                </a:solidFill>
              </a:rPr>
              <a:t>is this story?</a:t>
            </a:r>
            <a:endParaRPr lang="en-GB" sz="3600" b="1" dirty="0" smtClean="0">
              <a:solidFill>
                <a:schemeClr val="accent5">
                  <a:lumMod val="50000"/>
                </a:schemeClr>
              </a:solidFill>
            </a:endParaRPr>
          </a:p>
        </p:txBody>
      </p:sp>
    </p:spTree>
    <p:extLst>
      <p:ext uri="{BB962C8B-B14F-4D97-AF65-F5344CB8AC3E}">
        <p14:creationId xmlns:p14="http://schemas.microsoft.com/office/powerpoint/2010/main" val="3550245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12192000" cy="1124744"/>
          </a:xfrm>
          <a:solidFill>
            <a:schemeClr val="accent5">
              <a:lumMod val="20000"/>
              <a:lumOff val="80000"/>
            </a:schemeClr>
          </a:solidFill>
        </p:spPr>
        <p:txBody>
          <a:bodyPr>
            <a:noAutofit/>
          </a:bodyPr>
          <a:lstStyle/>
          <a:p>
            <a:r>
              <a:rPr lang="pl-PL" sz="4000" b="1" dirty="0" smtClean="0">
                <a:solidFill>
                  <a:schemeClr val="accent5">
                    <a:lumMod val="50000"/>
                  </a:schemeClr>
                </a:solidFill>
              </a:rPr>
              <a:t>Non-e</a:t>
            </a:r>
            <a:r>
              <a:rPr lang="en-US" sz="4000" b="1" dirty="0" err="1" smtClean="0">
                <a:solidFill>
                  <a:schemeClr val="accent5">
                    <a:lumMod val="50000"/>
                  </a:schemeClr>
                </a:solidFill>
              </a:rPr>
              <a:t>rgodicity</a:t>
            </a:r>
            <a:r>
              <a:rPr lang="en-US" sz="4000" b="1" dirty="0" smtClean="0">
                <a:solidFill>
                  <a:schemeClr val="accent5">
                    <a:lumMod val="50000"/>
                  </a:schemeClr>
                </a:solidFill>
              </a:rPr>
              <a:t> </a:t>
            </a:r>
            <a:r>
              <a:rPr lang="en-US" sz="4000" b="1" dirty="0">
                <a:solidFill>
                  <a:schemeClr val="accent5">
                    <a:lumMod val="50000"/>
                  </a:schemeClr>
                </a:solidFill>
              </a:rPr>
              <a:t>in </a:t>
            </a:r>
            <a:r>
              <a:rPr lang="en-US" sz="4000" b="1" dirty="0" smtClean="0">
                <a:solidFill>
                  <a:schemeClr val="accent5">
                    <a:lumMod val="50000"/>
                  </a:schemeClr>
                </a:solidFill>
              </a:rPr>
              <a:t>finance</a:t>
            </a:r>
            <a:r>
              <a:rPr lang="pl-PL" sz="4000" b="1" dirty="0" smtClean="0">
                <a:solidFill>
                  <a:schemeClr val="accent5">
                    <a:lumMod val="50000"/>
                  </a:schemeClr>
                </a:solidFill>
              </a:rPr>
              <a:t> – </a:t>
            </a:r>
            <a:r>
              <a:rPr lang="pl-PL" sz="4000" b="1" i="1" dirty="0">
                <a:solidFill>
                  <a:schemeClr val="accent5">
                    <a:lumMod val="50000"/>
                  </a:schemeClr>
                </a:solidFill>
              </a:rPr>
              <a:t>Kelly </a:t>
            </a:r>
            <a:r>
              <a:rPr lang="pl-PL" sz="4000" b="1" i="1" dirty="0" err="1">
                <a:solidFill>
                  <a:schemeClr val="accent5">
                    <a:lumMod val="50000"/>
                  </a:schemeClr>
                </a:solidFill>
              </a:rPr>
              <a:t>criterion</a:t>
            </a:r>
            <a:r>
              <a:rPr lang="pl-PL" sz="4000" b="1" i="1" dirty="0">
                <a:solidFill>
                  <a:schemeClr val="accent5">
                    <a:lumMod val="50000"/>
                  </a:schemeClr>
                </a:solidFill>
              </a:rPr>
              <a:t> </a:t>
            </a:r>
            <a:endParaRPr lang="en-US" sz="7200" b="1" dirty="0">
              <a:solidFill>
                <a:schemeClr val="accent5">
                  <a:lumMod val="50000"/>
                </a:schemeClr>
              </a:solidFill>
            </a:endParaRPr>
          </a:p>
        </p:txBody>
      </p:sp>
      <p:sp>
        <p:nvSpPr>
          <p:cNvPr id="10" name="Prostokąt 9"/>
          <p:cNvSpPr/>
          <p:nvPr/>
        </p:nvSpPr>
        <p:spPr>
          <a:xfrm>
            <a:off x="337143" y="1509755"/>
            <a:ext cx="11146055" cy="5262979"/>
          </a:xfrm>
          <a:prstGeom prst="rect">
            <a:avLst/>
          </a:prstGeom>
        </p:spPr>
        <p:txBody>
          <a:bodyPr wrap="square">
            <a:spAutoFit/>
          </a:bodyPr>
          <a:lstStyle/>
          <a:p>
            <a:pPr algn="just"/>
            <a:r>
              <a:rPr lang="pl-PL" sz="2800" b="1" i="1" dirty="0" smtClean="0">
                <a:solidFill>
                  <a:schemeClr val="accent5">
                    <a:lumMod val="50000"/>
                  </a:schemeClr>
                </a:solidFill>
              </a:rPr>
              <a:t>Kelly </a:t>
            </a:r>
            <a:r>
              <a:rPr lang="pl-PL" sz="2800" b="1" i="1" dirty="0" err="1" smtClean="0">
                <a:solidFill>
                  <a:schemeClr val="accent5">
                    <a:lumMod val="50000"/>
                  </a:schemeClr>
                </a:solidFill>
              </a:rPr>
              <a:t>criterion</a:t>
            </a:r>
            <a:r>
              <a:rPr lang="pl-PL" sz="2800" b="1" i="1" dirty="0" smtClean="0">
                <a:solidFill>
                  <a:schemeClr val="accent5">
                    <a:lumMod val="50000"/>
                  </a:schemeClr>
                </a:solidFill>
              </a:rPr>
              <a:t> (the </a:t>
            </a:r>
            <a:r>
              <a:rPr lang="pl-PL" sz="2800" b="1" i="1" dirty="0" err="1" smtClean="0">
                <a:solidFill>
                  <a:schemeClr val="accent5">
                    <a:lumMod val="50000"/>
                  </a:schemeClr>
                </a:solidFill>
              </a:rPr>
              <a:t>simplest</a:t>
            </a:r>
            <a:r>
              <a:rPr lang="pl-PL" sz="2800" b="1" i="1" dirty="0" smtClean="0">
                <a:solidFill>
                  <a:schemeClr val="accent5">
                    <a:lumMod val="50000"/>
                  </a:schemeClr>
                </a:solidFill>
              </a:rPr>
              <a:t> version)  - the </a:t>
            </a:r>
            <a:r>
              <a:rPr lang="pl-PL" sz="2800" b="1" i="1" dirty="0" err="1" smtClean="0">
                <a:solidFill>
                  <a:schemeClr val="accent5">
                    <a:lumMod val="50000"/>
                  </a:schemeClr>
                </a:solidFill>
              </a:rPr>
              <a:t>formula</a:t>
            </a:r>
            <a:r>
              <a:rPr lang="pl-PL" sz="2800" b="1" i="1" dirty="0" smtClean="0">
                <a:solidFill>
                  <a:schemeClr val="accent5">
                    <a:lumMod val="50000"/>
                  </a:schemeClr>
                </a:solidFill>
              </a:rPr>
              <a:t> of </a:t>
            </a:r>
            <a:r>
              <a:rPr lang="pl-PL" sz="2800" b="1" i="1" dirty="0" err="1" smtClean="0">
                <a:solidFill>
                  <a:schemeClr val="accent5">
                    <a:lumMod val="50000"/>
                  </a:schemeClr>
                </a:solidFill>
              </a:rPr>
              <a:t>maximizing</a:t>
            </a:r>
            <a:r>
              <a:rPr lang="pl-PL" sz="2800" b="1" i="1" dirty="0" smtClean="0">
                <a:solidFill>
                  <a:schemeClr val="accent5">
                    <a:lumMod val="50000"/>
                  </a:schemeClr>
                </a:solidFill>
              </a:rPr>
              <a:t> the </a:t>
            </a:r>
            <a:r>
              <a:rPr lang="pl-PL" sz="2800" b="1" i="1" dirty="0" err="1" smtClean="0">
                <a:solidFill>
                  <a:schemeClr val="accent5">
                    <a:lumMod val="50000"/>
                  </a:schemeClr>
                </a:solidFill>
              </a:rPr>
              <a:t>pay</a:t>
            </a:r>
            <a:r>
              <a:rPr lang="pl-PL" sz="2800" b="1" i="1" dirty="0" smtClean="0">
                <a:solidFill>
                  <a:schemeClr val="accent5">
                    <a:lumMod val="50000"/>
                  </a:schemeClr>
                </a:solidFill>
              </a:rPr>
              <a:t>-off in </a:t>
            </a:r>
            <a:r>
              <a:rPr lang="pl-PL" sz="2800" b="1" i="1" dirty="0" err="1" smtClean="0">
                <a:solidFill>
                  <a:schemeClr val="accent5">
                    <a:lumMod val="50000"/>
                  </a:schemeClr>
                </a:solidFill>
              </a:rPr>
              <a:t>iterated</a:t>
            </a:r>
            <a:r>
              <a:rPr lang="pl-PL" sz="2800" b="1" i="1" dirty="0" smtClean="0">
                <a:solidFill>
                  <a:schemeClr val="accent5">
                    <a:lumMod val="50000"/>
                  </a:schemeClr>
                </a:solidFill>
              </a:rPr>
              <a:t> </a:t>
            </a:r>
            <a:r>
              <a:rPr lang="pl-PL" sz="2800" b="1" i="1" dirty="0" err="1" smtClean="0">
                <a:solidFill>
                  <a:schemeClr val="accent5">
                    <a:lumMod val="50000"/>
                  </a:schemeClr>
                </a:solidFill>
              </a:rPr>
              <a:t>lotteries</a:t>
            </a:r>
            <a:r>
              <a:rPr lang="pl-PL" sz="2800" b="1" i="1" dirty="0" smtClean="0">
                <a:solidFill>
                  <a:schemeClr val="accent5">
                    <a:lumMod val="50000"/>
                  </a:schemeClr>
                </a:solidFill>
              </a:rPr>
              <a:t>.</a:t>
            </a:r>
          </a:p>
          <a:p>
            <a:pPr algn="just"/>
            <a:endParaRPr lang="pl-PL" sz="2800" b="1" i="1" dirty="0" smtClean="0">
              <a:solidFill>
                <a:schemeClr val="accent5">
                  <a:lumMod val="50000"/>
                </a:schemeClr>
              </a:solidFill>
            </a:endParaRPr>
          </a:p>
          <a:p>
            <a:pPr algn="just"/>
            <a:endParaRPr lang="pl-PL" sz="2800" b="1" i="1" dirty="0" smtClean="0">
              <a:solidFill>
                <a:schemeClr val="accent5">
                  <a:lumMod val="50000"/>
                </a:schemeClr>
              </a:solidFill>
            </a:endParaRPr>
          </a:p>
          <a:p>
            <a:pPr algn="just"/>
            <a:endParaRPr lang="pl-PL" sz="2800" b="1" i="1" dirty="0" smtClean="0">
              <a:solidFill>
                <a:schemeClr val="accent5">
                  <a:lumMod val="50000"/>
                </a:schemeClr>
              </a:solidFill>
            </a:endParaRPr>
          </a:p>
          <a:p>
            <a:pPr lvl="1" algn="just"/>
            <a:r>
              <a:rPr lang="en-US" sz="2800" b="1" i="1" dirty="0" smtClean="0">
                <a:solidFill>
                  <a:schemeClr val="accent5">
                    <a:lumMod val="50000"/>
                  </a:schemeClr>
                </a:solidFill>
              </a:rPr>
              <a:t>f *</a:t>
            </a:r>
            <a:r>
              <a:rPr lang="pl-PL" sz="2800" b="1" i="1" dirty="0" smtClean="0">
                <a:solidFill>
                  <a:schemeClr val="accent5">
                    <a:lumMod val="50000"/>
                  </a:schemeClr>
                </a:solidFill>
              </a:rPr>
              <a:t> </a:t>
            </a:r>
            <a:r>
              <a:rPr lang="en-US" sz="2800" b="1" i="1" dirty="0" smtClean="0">
                <a:solidFill>
                  <a:schemeClr val="accent5">
                    <a:lumMod val="50000"/>
                  </a:schemeClr>
                </a:solidFill>
              </a:rPr>
              <a:t> is the fraction </a:t>
            </a:r>
            <a:r>
              <a:rPr lang="pl-PL" sz="2800" b="1" i="1" dirty="0" smtClean="0">
                <a:solidFill>
                  <a:schemeClr val="accent5">
                    <a:lumMod val="50000"/>
                  </a:schemeClr>
                </a:solidFill>
              </a:rPr>
              <a:t>of </a:t>
            </a:r>
            <a:r>
              <a:rPr lang="pl-PL" sz="2800" b="1" i="1" dirty="0" err="1" smtClean="0">
                <a:solidFill>
                  <a:schemeClr val="accent5">
                    <a:lumMod val="50000"/>
                  </a:schemeClr>
                </a:solidFill>
              </a:rPr>
              <a:t>our</a:t>
            </a:r>
            <a:r>
              <a:rPr lang="pl-PL" sz="2800" b="1" i="1" dirty="0" smtClean="0">
                <a:solidFill>
                  <a:schemeClr val="accent5">
                    <a:lumMod val="50000"/>
                  </a:schemeClr>
                </a:solidFill>
              </a:rPr>
              <a:t> </a:t>
            </a:r>
            <a:r>
              <a:rPr lang="pl-PL" sz="2800" b="1" i="1" dirty="0" err="1" smtClean="0">
                <a:solidFill>
                  <a:schemeClr val="accent5">
                    <a:lumMod val="50000"/>
                  </a:schemeClr>
                </a:solidFill>
              </a:rPr>
              <a:t>welfare</a:t>
            </a:r>
            <a:r>
              <a:rPr lang="pl-PL" sz="2800" b="1" i="1" dirty="0" smtClean="0">
                <a:solidFill>
                  <a:schemeClr val="accent5">
                    <a:lumMod val="50000"/>
                  </a:schemeClr>
                </a:solidFill>
              </a:rPr>
              <a:t> we </a:t>
            </a:r>
            <a:r>
              <a:rPr lang="pl-PL" sz="2800" b="1" i="1" dirty="0" err="1" smtClean="0">
                <a:solidFill>
                  <a:schemeClr val="accent5">
                    <a:lumMod val="50000"/>
                  </a:schemeClr>
                </a:solidFill>
              </a:rPr>
              <a:t>invest</a:t>
            </a:r>
            <a:r>
              <a:rPr lang="pl-PL" sz="2800" b="1" i="1" dirty="0" smtClean="0">
                <a:solidFill>
                  <a:schemeClr val="accent5">
                    <a:lumMod val="50000"/>
                  </a:schemeClr>
                </a:solidFill>
              </a:rPr>
              <a:t> in the </a:t>
            </a:r>
            <a:r>
              <a:rPr lang="pl-PL" sz="2800" b="1" i="1" dirty="0" err="1" smtClean="0">
                <a:solidFill>
                  <a:schemeClr val="accent5">
                    <a:lumMod val="50000"/>
                  </a:schemeClr>
                </a:solidFill>
              </a:rPr>
              <a:t>lottery</a:t>
            </a:r>
            <a:r>
              <a:rPr lang="pl-PL" sz="2800" b="1" i="1" dirty="0" smtClean="0">
                <a:solidFill>
                  <a:schemeClr val="accent5">
                    <a:lumMod val="50000"/>
                  </a:schemeClr>
                </a:solidFill>
              </a:rPr>
              <a:t>  </a:t>
            </a:r>
            <a:endParaRPr lang="en-US" sz="2800" b="1" i="1" dirty="0" smtClean="0">
              <a:solidFill>
                <a:schemeClr val="accent5">
                  <a:lumMod val="50000"/>
                </a:schemeClr>
              </a:solidFill>
            </a:endParaRPr>
          </a:p>
          <a:p>
            <a:pPr lvl="1" algn="just"/>
            <a:r>
              <a:rPr lang="en-US" sz="2800" b="1" i="1" dirty="0" smtClean="0">
                <a:solidFill>
                  <a:schemeClr val="accent5">
                    <a:lumMod val="50000"/>
                  </a:schemeClr>
                </a:solidFill>
              </a:rPr>
              <a:t>p is the probability of winning;</a:t>
            </a:r>
          </a:p>
          <a:p>
            <a:pPr lvl="1" algn="just"/>
            <a:r>
              <a:rPr lang="en-US" sz="2800" b="1" i="1" dirty="0" smtClean="0">
                <a:solidFill>
                  <a:schemeClr val="accent5">
                    <a:lumMod val="50000"/>
                  </a:schemeClr>
                </a:solidFill>
              </a:rPr>
              <a:t>q is the probability of losing</a:t>
            </a:r>
            <a:r>
              <a:rPr lang="pl-PL" sz="2800" b="1" i="1" dirty="0" smtClean="0">
                <a:solidFill>
                  <a:schemeClr val="accent5">
                    <a:lumMod val="50000"/>
                  </a:schemeClr>
                </a:solidFill>
              </a:rPr>
              <a:t> -&gt; </a:t>
            </a:r>
            <a:r>
              <a:rPr lang="en-US" sz="2800" b="1" i="1" dirty="0" smtClean="0">
                <a:solidFill>
                  <a:schemeClr val="accent5">
                    <a:lumMod val="50000"/>
                  </a:schemeClr>
                </a:solidFill>
              </a:rPr>
              <a:t>1 − p.</a:t>
            </a:r>
            <a:endParaRPr lang="pl-PL" sz="2800" b="1" i="1" dirty="0" smtClean="0">
              <a:solidFill>
                <a:schemeClr val="accent5">
                  <a:lumMod val="50000"/>
                </a:schemeClr>
              </a:solidFill>
            </a:endParaRPr>
          </a:p>
          <a:p>
            <a:pPr algn="just"/>
            <a:endParaRPr lang="pl-PL" sz="2800" b="1" i="1" dirty="0" smtClean="0">
              <a:solidFill>
                <a:schemeClr val="accent5">
                  <a:lumMod val="50000"/>
                </a:schemeClr>
              </a:solidFill>
            </a:endParaRPr>
          </a:p>
          <a:p>
            <a:pPr algn="just"/>
            <a:r>
              <a:rPr lang="en-US" sz="2800" b="1" i="1" dirty="0">
                <a:solidFill>
                  <a:schemeClr val="accent5">
                    <a:lumMod val="50000"/>
                  </a:schemeClr>
                </a:solidFill>
              </a:rPr>
              <a:t>We can obtain the result using the adjusted Bernoulli formula:</a:t>
            </a:r>
            <a:endParaRPr lang="pl-PL" sz="2800" b="1" i="1" dirty="0" smtClean="0">
              <a:solidFill>
                <a:schemeClr val="accent5">
                  <a:lumMod val="50000"/>
                </a:schemeClr>
              </a:solidFill>
            </a:endParaRPr>
          </a:p>
          <a:p>
            <a:pPr algn="just"/>
            <a:r>
              <a:rPr lang="pl-PL" sz="2800" b="1" i="1" dirty="0" smtClean="0">
                <a:solidFill>
                  <a:schemeClr val="accent5">
                    <a:lumMod val="50000"/>
                  </a:schemeClr>
                </a:solidFill>
              </a:rPr>
              <a:t> </a:t>
            </a:r>
          </a:p>
          <a:p>
            <a:pPr algn="just"/>
            <a:endParaRPr lang="pl-PL" sz="2800" b="1" i="1" dirty="0">
              <a:solidFill>
                <a:schemeClr val="accent5">
                  <a:lumMod val="50000"/>
                </a:schemeClr>
              </a:solidFill>
            </a:endParaRPr>
          </a:p>
        </p:txBody>
      </p:sp>
      <mc:AlternateContent xmlns:mc="http://schemas.openxmlformats.org/markup-compatibility/2006" xmlns:a14="http://schemas.microsoft.com/office/drawing/2010/main">
        <mc:Choice Requires="a14">
          <p:sp>
            <p:nvSpPr>
              <p:cNvPr id="4" name="pole tekstowe 3"/>
              <p:cNvSpPr txBox="1"/>
              <p:nvPr/>
            </p:nvSpPr>
            <p:spPr>
              <a:xfrm>
                <a:off x="337143" y="3005529"/>
                <a:ext cx="10088916"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pl-PL" sz="3200" b="0" i="1" smtClean="0">
                              <a:latin typeface="Cambria Math" panose="02040503050406030204" pitchFamily="18" charset="0"/>
                            </a:rPr>
                          </m:ctrlPr>
                        </m:sSupPr>
                        <m:e>
                          <m:r>
                            <a:rPr lang="pl-PL" sz="3200" b="0" i="1" smtClean="0">
                              <a:latin typeface="Cambria Math" panose="02040503050406030204" pitchFamily="18" charset="0"/>
                            </a:rPr>
                            <m:t>𝑓</m:t>
                          </m:r>
                        </m:e>
                        <m:sup>
                          <m:r>
                            <a:rPr lang="pl-PL" sz="3200" b="0" i="1" smtClean="0">
                              <a:latin typeface="Cambria Math" panose="02040503050406030204" pitchFamily="18" charset="0"/>
                            </a:rPr>
                            <m:t>∗</m:t>
                          </m:r>
                        </m:sup>
                      </m:sSup>
                      <m:r>
                        <a:rPr lang="pl-PL" sz="3200" i="1">
                          <a:latin typeface="Cambria Math" panose="02040503050406030204" pitchFamily="18" charset="0"/>
                        </a:rPr>
                        <m:t>=</m:t>
                      </m:r>
                      <m:r>
                        <a:rPr lang="pl-PL" sz="3200" b="0" i="1" smtClean="0">
                          <a:latin typeface="Cambria Math" panose="02040503050406030204" pitchFamily="18" charset="0"/>
                        </a:rPr>
                        <m:t>𝑝</m:t>
                      </m:r>
                      <m:r>
                        <a:rPr lang="pl-PL" sz="3200" b="0" i="1" smtClean="0">
                          <a:latin typeface="Cambria Math" panose="02040503050406030204" pitchFamily="18" charset="0"/>
                        </a:rPr>
                        <m:t> −</m:t>
                      </m:r>
                      <m:r>
                        <a:rPr lang="pl-PL" sz="3200" b="0" i="1" smtClean="0">
                          <a:latin typeface="Cambria Math" panose="02040503050406030204" pitchFamily="18" charset="0"/>
                        </a:rPr>
                        <m:t>𝑞</m:t>
                      </m:r>
                      <m:r>
                        <a:rPr lang="pl-PL" sz="3200" b="0" i="1" smtClean="0">
                          <a:latin typeface="Cambria Math" panose="02040503050406030204" pitchFamily="18" charset="0"/>
                        </a:rPr>
                        <m:t>=</m:t>
                      </m:r>
                      <m:r>
                        <a:rPr lang="pl-PL" sz="3200" b="0" i="1" smtClean="0">
                          <a:latin typeface="Cambria Math" panose="02040503050406030204" pitchFamily="18" charset="0"/>
                        </a:rPr>
                        <m:t>𝑝</m:t>
                      </m:r>
                      <m:r>
                        <a:rPr lang="pl-PL" sz="3200" b="0" i="1" smtClean="0">
                          <a:latin typeface="Cambria Math" panose="02040503050406030204" pitchFamily="18" charset="0"/>
                        </a:rPr>
                        <m:t> −</m:t>
                      </m:r>
                      <m:d>
                        <m:dPr>
                          <m:ctrlPr>
                            <a:rPr lang="pl-PL" sz="3200" b="0" i="1" smtClean="0">
                              <a:latin typeface="Cambria Math" panose="02040503050406030204" pitchFamily="18" charset="0"/>
                            </a:rPr>
                          </m:ctrlPr>
                        </m:dPr>
                        <m:e>
                          <m:r>
                            <a:rPr lang="pl-PL" sz="3200" b="0" i="1" smtClean="0">
                              <a:latin typeface="Cambria Math" panose="02040503050406030204" pitchFamily="18" charset="0"/>
                            </a:rPr>
                            <m:t>1−</m:t>
                          </m:r>
                          <m:r>
                            <a:rPr lang="pl-PL" sz="3200" b="0" i="1" smtClean="0">
                              <a:latin typeface="Cambria Math" panose="02040503050406030204" pitchFamily="18" charset="0"/>
                            </a:rPr>
                            <m:t>𝑝</m:t>
                          </m:r>
                        </m:e>
                      </m:d>
                      <m:r>
                        <a:rPr lang="pl-PL" sz="3200" b="0" i="1" smtClean="0">
                          <a:latin typeface="Cambria Math" panose="02040503050406030204" pitchFamily="18" charset="0"/>
                        </a:rPr>
                        <m:t>=2</m:t>
                      </m:r>
                      <m:r>
                        <a:rPr lang="pl-PL" sz="3200" b="0" i="1" smtClean="0">
                          <a:latin typeface="Cambria Math" panose="02040503050406030204" pitchFamily="18" charset="0"/>
                        </a:rPr>
                        <m:t>𝑝</m:t>
                      </m:r>
                      <m:r>
                        <a:rPr lang="pl-PL" sz="3200" b="0" i="1" smtClean="0">
                          <a:latin typeface="Cambria Math" panose="02040503050406030204" pitchFamily="18" charset="0"/>
                        </a:rPr>
                        <m:t> −1=2∗0.6 −1=0.2</m:t>
                      </m:r>
                    </m:oMath>
                  </m:oMathPara>
                </a14:m>
                <a:endParaRPr lang="pl-PL" sz="3200" dirty="0"/>
              </a:p>
            </p:txBody>
          </p:sp>
        </mc:Choice>
        <mc:Fallback xmlns="">
          <p:sp>
            <p:nvSpPr>
              <p:cNvPr id="4" name="pole tekstowe 3"/>
              <p:cNvSpPr txBox="1">
                <a:spLocks noRot="1" noChangeAspect="1" noMove="1" noResize="1" noEditPoints="1" noAdjustHandles="1" noChangeArrowheads="1" noChangeShapeType="1" noTextEdit="1"/>
              </p:cNvSpPr>
              <p:nvPr/>
            </p:nvSpPr>
            <p:spPr>
              <a:xfrm>
                <a:off x="337143" y="3005529"/>
                <a:ext cx="10088916" cy="492443"/>
              </a:xfrm>
              <a:prstGeom prst="rect">
                <a:avLst/>
              </a:prstGeom>
              <a:blipFill>
                <a:blip r:embed="rId2"/>
                <a:stretch>
                  <a:fillRect/>
                </a:stretch>
              </a:blipFill>
            </p:spPr>
            <p:txBody>
              <a:bodyPr/>
              <a:lstStyle/>
              <a:p>
                <a:r>
                  <a:rPr lang="pl-PL">
                    <a:noFill/>
                  </a:rPr>
                  <a:t> </a:t>
                </a:r>
              </a:p>
            </p:txBody>
          </p:sp>
        </mc:Fallback>
      </mc:AlternateContent>
      <mc:AlternateContent xmlns:mc="http://schemas.openxmlformats.org/markup-compatibility/2006" xmlns:a14="http://schemas.microsoft.com/office/drawing/2010/main">
        <mc:Choice Requires="a14">
          <p:sp>
            <p:nvSpPr>
              <p:cNvPr id="5" name="Prostokąt 4"/>
              <p:cNvSpPr/>
              <p:nvPr/>
            </p:nvSpPr>
            <p:spPr>
              <a:xfrm>
                <a:off x="1791966" y="5978632"/>
                <a:ext cx="7891263" cy="624210"/>
              </a:xfrm>
              <a:prstGeom prst="rect">
                <a:avLst/>
              </a:prstGeom>
            </p:spPr>
            <p:txBody>
              <a:bodyPr wrap="none">
                <a:spAutoFit/>
              </a:bodyPr>
              <a:lstStyle/>
              <a:p>
                <a14:m>
                  <m:oMath xmlns:m="http://schemas.openxmlformats.org/officeDocument/2006/math">
                    <m:func>
                      <m:funcPr>
                        <m:ctrlPr>
                          <a:rPr lang="pl-PL" sz="3200" i="1" smtClean="0">
                            <a:latin typeface="Cambria Math" panose="02040503050406030204" pitchFamily="18" charset="0"/>
                          </a:rPr>
                        </m:ctrlPr>
                      </m:funcPr>
                      <m:fName>
                        <m:limLow>
                          <m:limLowPr>
                            <m:ctrlPr>
                              <a:rPr lang="pl-PL" sz="3200" i="1" smtClean="0">
                                <a:latin typeface="Cambria Math" panose="02040503050406030204" pitchFamily="18" charset="0"/>
                              </a:rPr>
                            </m:ctrlPr>
                          </m:limLowPr>
                          <m:e>
                            <m:r>
                              <m:rPr>
                                <m:sty m:val="p"/>
                              </m:rPr>
                              <a:rPr lang="pl-PL" sz="3200" i="0" smtClean="0">
                                <a:latin typeface="Cambria Math" panose="02040503050406030204" pitchFamily="18" charset="0"/>
                              </a:rPr>
                              <m:t>max</m:t>
                            </m:r>
                          </m:e>
                          <m:lim>
                            <m:r>
                              <a:rPr lang="pl-PL" sz="3200" b="0" i="1" smtClean="0">
                                <a:latin typeface="Cambria Math" panose="02040503050406030204" pitchFamily="18" charset="0"/>
                              </a:rPr>
                              <m:t>𝑓</m:t>
                            </m:r>
                          </m:lim>
                        </m:limLow>
                      </m:fName>
                      <m:e>
                        <m:r>
                          <m:rPr>
                            <m:nor/>
                          </m:rPr>
                          <a:rPr lang="pl-PL" sz="3200" i="1" dirty="0"/>
                          <m:t>U</m:t>
                        </m:r>
                      </m:e>
                    </m:func>
                  </m:oMath>
                </a14:m>
                <a:r>
                  <a:rPr lang="pl-PL" sz="3200" i="1" dirty="0" smtClean="0"/>
                  <a:t> = </a:t>
                </a:r>
                <a14:m>
                  <m:oMath xmlns:m="http://schemas.openxmlformats.org/officeDocument/2006/math">
                    <m:func>
                      <m:funcPr>
                        <m:ctrlPr>
                          <a:rPr lang="pl-PL" sz="3200" i="1">
                            <a:latin typeface="Cambria Math" panose="02040503050406030204" pitchFamily="18" charset="0"/>
                          </a:rPr>
                        </m:ctrlPr>
                      </m:funcPr>
                      <m:fName>
                        <m:r>
                          <a:rPr lang="pl-PL" sz="3200" b="0" i="1" smtClean="0">
                            <a:latin typeface="Cambria Math" panose="02040503050406030204" pitchFamily="18" charset="0"/>
                          </a:rPr>
                          <m:t>𝑝</m:t>
                        </m:r>
                        <m:r>
                          <a:rPr lang="pl-PL" sz="3200" b="0" i="1" smtClean="0">
                            <a:latin typeface="Cambria Math" panose="02040503050406030204" pitchFamily="18" charset="0"/>
                            <a:ea typeface="Cambria Math" panose="02040503050406030204" pitchFamily="18" charset="0"/>
                          </a:rPr>
                          <m:t>∙</m:t>
                        </m:r>
                        <m:r>
                          <a:rPr lang="pl-PL" sz="3200" i="1">
                            <a:latin typeface="Cambria Math" panose="02040503050406030204" pitchFamily="18" charset="0"/>
                          </a:rPr>
                          <m:t>𝑙</m:t>
                        </m:r>
                        <m:r>
                          <a:rPr lang="pl-PL" sz="3200" b="0" i="1" smtClean="0">
                            <a:latin typeface="Cambria Math" panose="02040503050406030204" pitchFamily="18" charset="0"/>
                          </a:rPr>
                          <m:t>𝑛</m:t>
                        </m:r>
                      </m:fName>
                      <m:e>
                        <m:d>
                          <m:dPr>
                            <m:ctrlPr>
                              <a:rPr lang="pl-PL" sz="3200" i="1">
                                <a:latin typeface="Cambria Math" panose="02040503050406030204" pitchFamily="18" charset="0"/>
                              </a:rPr>
                            </m:ctrlPr>
                          </m:dPr>
                          <m:e>
                            <m:r>
                              <a:rPr lang="pl-PL" sz="3200" b="0" i="1" smtClean="0">
                                <a:latin typeface="Cambria Math" panose="02040503050406030204" pitchFamily="18" charset="0"/>
                              </a:rPr>
                              <m:t>1+</m:t>
                            </m:r>
                            <m:r>
                              <a:rPr lang="pl-PL" sz="3200" b="0" i="1" smtClean="0">
                                <a:latin typeface="Cambria Math" panose="02040503050406030204" pitchFamily="18" charset="0"/>
                              </a:rPr>
                              <m:t>𝑓</m:t>
                            </m:r>
                          </m:e>
                        </m:d>
                      </m:e>
                    </m:func>
                    <m:r>
                      <a:rPr lang="pl-PL" sz="3200" i="1">
                        <a:latin typeface="Cambria Math" panose="02040503050406030204" pitchFamily="18" charset="0"/>
                      </a:rPr>
                      <m:t>⁢+</m:t>
                    </m:r>
                    <m:func>
                      <m:funcPr>
                        <m:ctrlPr>
                          <a:rPr lang="pl-PL" sz="3200" i="1">
                            <a:latin typeface="Cambria Math" panose="02040503050406030204" pitchFamily="18" charset="0"/>
                          </a:rPr>
                        </m:ctrlPr>
                      </m:funcPr>
                      <m:fName>
                        <m:r>
                          <a:rPr lang="pl-PL" sz="3200" i="1">
                            <a:latin typeface="Cambria Math" panose="02040503050406030204" pitchFamily="18" charset="0"/>
                          </a:rPr>
                          <m:t>(1−</m:t>
                        </m:r>
                        <m:r>
                          <a:rPr lang="pl-PL" sz="3200" i="1">
                            <a:latin typeface="Cambria Math" panose="02040503050406030204" pitchFamily="18" charset="0"/>
                          </a:rPr>
                          <m:t>𝑝</m:t>
                        </m:r>
                        <m:r>
                          <a:rPr lang="pl-PL" sz="3200" i="1">
                            <a:latin typeface="Cambria Math" panose="02040503050406030204" pitchFamily="18" charset="0"/>
                          </a:rPr>
                          <m:t>)∙</m:t>
                        </m:r>
                        <m:r>
                          <a:rPr lang="pl-PL" sz="3200" i="1">
                            <a:latin typeface="Cambria Math" panose="02040503050406030204" pitchFamily="18" charset="0"/>
                          </a:rPr>
                          <m:t>𝑙𝑛</m:t>
                        </m:r>
                      </m:fName>
                      <m:e>
                        <m:d>
                          <m:dPr>
                            <m:ctrlPr>
                              <a:rPr lang="pl-PL" sz="3200" i="1">
                                <a:latin typeface="Cambria Math" panose="02040503050406030204" pitchFamily="18" charset="0"/>
                              </a:rPr>
                            </m:ctrlPr>
                          </m:dPr>
                          <m:e>
                            <m:r>
                              <a:rPr lang="pl-PL" sz="3200" i="1">
                                <a:latin typeface="Cambria Math" panose="02040503050406030204" pitchFamily="18" charset="0"/>
                              </a:rPr>
                              <m:t>1−</m:t>
                            </m:r>
                            <m:r>
                              <a:rPr lang="pl-PL" sz="3200" i="1">
                                <a:latin typeface="Cambria Math" panose="02040503050406030204" pitchFamily="18" charset="0"/>
                              </a:rPr>
                              <m:t>𝑓</m:t>
                            </m:r>
                          </m:e>
                        </m:d>
                      </m:e>
                    </m:func>
                    <m:r>
                      <a:rPr lang="pl-PL" sz="3200" i="1">
                        <a:latin typeface="Cambria Math" panose="02040503050406030204" pitchFamily="18" charset="0"/>
                      </a:rPr>
                      <m:t>⁢</m:t>
                    </m:r>
                  </m:oMath>
                </a14:m>
                <a:endParaRPr lang="pl-PL" sz="3200" i="1" dirty="0"/>
              </a:p>
            </p:txBody>
          </p:sp>
        </mc:Choice>
        <mc:Fallback xmlns="">
          <p:sp>
            <p:nvSpPr>
              <p:cNvPr id="5" name="Prostokąt 4"/>
              <p:cNvSpPr>
                <a:spLocks noRot="1" noChangeAspect="1" noMove="1" noResize="1" noEditPoints="1" noAdjustHandles="1" noChangeArrowheads="1" noChangeShapeType="1" noTextEdit="1"/>
              </p:cNvSpPr>
              <p:nvPr/>
            </p:nvSpPr>
            <p:spPr>
              <a:xfrm>
                <a:off x="1791966" y="5978632"/>
                <a:ext cx="7891263" cy="624210"/>
              </a:xfrm>
              <a:prstGeom prst="rect">
                <a:avLst/>
              </a:prstGeom>
              <a:blipFill>
                <a:blip r:embed="rId3"/>
                <a:stretch>
                  <a:fillRect t="-11765" b="-26471"/>
                </a:stretch>
              </a:blipFill>
            </p:spPr>
            <p:txBody>
              <a:bodyPr/>
              <a:lstStyle/>
              <a:p>
                <a:r>
                  <a:rPr lang="pl-PL">
                    <a:noFill/>
                  </a:rPr>
                  <a:t> </a:t>
                </a:r>
              </a:p>
            </p:txBody>
          </p:sp>
        </mc:Fallback>
      </mc:AlternateContent>
    </p:spTree>
    <p:extLst>
      <p:ext uri="{BB962C8B-B14F-4D97-AF65-F5344CB8AC3E}">
        <p14:creationId xmlns:p14="http://schemas.microsoft.com/office/powerpoint/2010/main" val="2124959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12192000" cy="1124744"/>
          </a:xfrm>
          <a:solidFill>
            <a:schemeClr val="accent5">
              <a:lumMod val="20000"/>
              <a:lumOff val="80000"/>
            </a:schemeClr>
          </a:solidFill>
        </p:spPr>
        <p:txBody>
          <a:bodyPr>
            <a:noAutofit/>
          </a:bodyPr>
          <a:lstStyle/>
          <a:p>
            <a:r>
              <a:rPr lang="pl-PL" sz="4000" b="1" dirty="0">
                <a:solidFill>
                  <a:schemeClr val="accent5">
                    <a:lumMod val="50000"/>
                  </a:schemeClr>
                </a:solidFill>
              </a:rPr>
              <a:t>Non-</a:t>
            </a:r>
            <a:r>
              <a:rPr lang="pl-PL" sz="4000" b="1" dirty="0" err="1">
                <a:solidFill>
                  <a:schemeClr val="accent5">
                    <a:lumMod val="50000"/>
                  </a:schemeClr>
                </a:solidFill>
              </a:rPr>
              <a:t>ergodicity</a:t>
            </a:r>
            <a:r>
              <a:rPr lang="pl-PL" sz="4000" b="1" dirty="0">
                <a:solidFill>
                  <a:schemeClr val="accent5">
                    <a:lumMod val="50000"/>
                  </a:schemeClr>
                </a:solidFill>
              </a:rPr>
              <a:t> in </a:t>
            </a:r>
            <a:r>
              <a:rPr lang="pl-PL" sz="4000" b="1" dirty="0" err="1" smtClean="0">
                <a:solidFill>
                  <a:schemeClr val="accent5">
                    <a:lumMod val="50000"/>
                  </a:schemeClr>
                </a:solidFill>
              </a:rPr>
              <a:t>economics</a:t>
            </a:r>
            <a:r>
              <a:rPr lang="pl-PL" sz="4000" b="1" dirty="0" smtClean="0">
                <a:solidFill>
                  <a:schemeClr val="accent5">
                    <a:lumMod val="50000"/>
                  </a:schemeClr>
                </a:solidFill>
              </a:rPr>
              <a:t> </a:t>
            </a:r>
            <a:r>
              <a:rPr lang="pl-PL" sz="4000" b="1" dirty="0">
                <a:solidFill>
                  <a:schemeClr val="accent5">
                    <a:lumMod val="50000"/>
                  </a:schemeClr>
                </a:solidFill>
              </a:rPr>
              <a:t>– </a:t>
            </a:r>
            <a:r>
              <a:rPr lang="pl-PL" sz="4000" b="1" dirty="0" err="1" smtClean="0">
                <a:solidFill>
                  <a:schemeClr val="accent5">
                    <a:lumMod val="50000"/>
                  </a:schemeClr>
                </a:solidFill>
              </a:rPr>
              <a:t>revolution</a:t>
            </a:r>
            <a:endParaRPr lang="en-US" sz="7200" b="1" dirty="0">
              <a:solidFill>
                <a:schemeClr val="accent5">
                  <a:lumMod val="50000"/>
                </a:schemeClr>
              </a:solidFill>
            </a:endParaRPr>
          </a:p>
        </p:txBody>
      </p:sp>
      <p:sp>
        <p:nvSpPr>
          <p:cNvPr id="10" name="Prostokąt 9"/>
          <p:cNvSpPr/>
          <p:nvPr/>
        </p:nvSpPr>
        <p:spPr>
          <a:xfrm>
            <a:off x="352113" y="1124744"/>
            <a:ext cx="11146055" cy="1815882"/>
          </a:xfrm>
          <a:prstGeom prst="rect">
            <a:avLst/>
          </a:prstGeom>
        </p:spPr>
        <p:txBody>
          <a:bodyPr wrap="square">
            <a:spAutoFit/>
          </a:bodyPr>
          <a:lstStyle/>
          <a:p>
            <a:pPr algn="just"/>
            <a:r>
              <a:rPr lang="en-US" sz="2800" b="1" i="1" dirty="0">
                <a:solidFill>
                  <a:schemeClr val="accent5">
                    <a:lumMod val="50000"/>
                  </a:schemeClr>
                </a:solidFill>
              </a:rPr>
              <a:t>Now, the interpretation of the </a:t>
            </a:r>
            <a:r>
              <a:rPr lang="en-US" sz="2800" b="1" i="1" dirty="0" smtClean="0">
                <a:solidFill>
                  <a:schemeClr val="accent5">
                    <a:lumMod val="50000"/>
                  </a:schemeClr>
                </a:solidFill>
              </a:rPr>
              <a:t>maximization</a:t>
            </a:r>
            <a:r>
              <a:rPr lang="pl-PL" sz="2800" b="1" i="1" dirty="0" smtClean="0">
                <a:solidFill>
                  <a:schemeClr val="accent5">
                    <a:lumMod val="50000"/>
                  </a:schemeClr>
                </a:solidFill>
              </a:rPr>
              <a:t> problem</a:t>
            </a:r>
            <a:r>
              <a:rPr lang="en-US" sz="2800" b="1" i="1" dirty="0" smtClean="0">
                <a:solidFill>
                  <a:schemeClr val="accent5">
                    <a:lumMod val="50000"/>
                  </a:schemeClr>
                </a:solidFill>
              </a:rPr>
              <a:t> </a:t>
            </a:r>
            <a:r>
              <a:rPr lang="en-US" sz="2800" b="1" i="1" dirty="0">
                <a:solidFill>
                  <a:schemeClr val="accent5">
                    <a:lumMod val="50000"/>
                  </a:schemeClr>
                </a:solidFill>
              </a:rPr>
              <a:t>is change: </a:t>
            </a:r>
            <a:r>
              <a:rPr lang="pl-PL" sz="2800" b="1" i="1" dirty="0" smtClean="0">
                <a:solidFill>
                  <a:schemeClr val="accent5">
                    <a:lumMod val="50000"/>
                  </a:schemeClr>
                </a:solidFill>
              </a:rPr>
              <a:t>W</a:t>
            </a:r>
            <a:r>
              <a:rPr lang="en-US" sz="2800" b="1" i="1" dirty="0" smtClean="0">
                <a:solidFill>
                  <a:schemeClr val="accent5">
                    <a:lumMod val="50000"/>
                  </a:schemeClr>
                </a:solidFill>
              </a:rPr>
              <a:t>e </a:t>
            </a:r>
            <a:r>
              <a:rPr lang="en-US" sz="2800" b="1" i="1" dirty="0">
                <a:solidFill>
                  <a:schemeClr val="accent5">
                    <a:lumMod val="50000"/>
                  </a:schemeClr>
                </a:solidFill>
              </a:rPr>
              <a:t>maximize the expected geometric growth rate [arithmetic mean of the log of wealth].  The optimal value of f* is independent of the M – it is a percentage value of our welfare</a:t>
            </a:r>
            <a:endParaRPr lang="pl-PL" sz="2800" b="1" i="1" dirty="0">
              <a:solidFill>
                <a:schemeClr val="accent5">
                  <a:lumMod val="50000"/>
                </a:schemeClr>
              </a:solidFill>
            </a:endParaRPr>
          </a:p>
        </p:txBody>
      </p:sp>
      <mc:AlternateContent xmlns:mc="http://schemas.openxmlformats.org/markup-compatibility/2006" xmlns:a14="http://schemas.microsoft.com/office/drawing/2010/main">
        <mc:Choice Requires="a14">
          <p:sp>
            <p:nvSpPr>
              <p:cNvPr id="5" name="Prostokąt 4"/>
              <p:cNvSpPr/>
              <p:nvPr/>
            </p:nvSpPr>
            <p:spPr>
              <a:xfrm>
                <a:off x="1679669" y="3120958"/>
                <a:ext cx="6894516" cy="584775"/>
              </a:xfrm>
              <a:prstGeom prst="rect">
                <a:avLst/>
              </a:prstGeom>
            </p:spPr>
            <p:txBody>
              <a:bodyPr wrap="none">
                <a:spAutoFit/>
              </a:bodyPr>
              <a:lstStyle/>
              <a:p>
                <a:r>
                  <a:rPr lang="pl-PL" sz="3200" i="1" dirty="0" smtClean="0"/>
                  <a:t>U = </a:t>
                </a:r>
                <a14:m>
                  <m:oMath xmlns:m="http://schemas.openxmlformats.org/officeDocument/2006/math">
                    <m:func>
                      <m:funcPr>
                        <m:ctrlPr>
                          <a:rPr lang="pl-PL" sz="3200" i="1">
                            <a:latin typeface="Cambria Math" panose="02040503050406030204" pitchFamily="18" charset="0"/>
                          </a:rPr>
                        </m:ctrlPr>
                      </m:funcPr>
                      <m:fName>
                        <m:r>
                          <a:rPr lang="pl-PL" sz="3200" b="0" i="1" smtClean="0">
                            <a:latin typeface="Cambria Math" panose="02040503050406030204" pitchFamily="18" charset="0"/>
                          </a:rPr>
                          <m:t>𝑝</m:t>
                        </m:r>
                        <m:r>
                          <a:rPr lang="pl-PL" sz="3200" b="0" i="1" smtClean="0">
                            <a:latin typeface="Cambria Math" panose="02040503050406030204" pitchFamily="18" charset="0"/>
                            <a:ea typeface="Cambria Math" panose="02040503050406030204" pitchFamily="18" charset="0"/>
                          </a:rPr>
                          <m:t>∙</m:t>
                        </m:r>
                        <m:r>
                          <a:rPr lang="pl-PL" sz="3200" i="1">
                            <a:latin typeface="Cambria Math" panose="02040503050406030204" pitchFamily="18" charset="0"/>
                          </a:rPr>
                          <m:t>𝑙</m:t>
                        </m:r>
                        <m:r>
                          <a:rPr lang="pl-PL" sz="3200" b="0" i="1" smtClean="0">
                            <a:latin typeface="Cambria Math" panose="02040503050406030204" pitchFamily="18" charset="0"/>
                          </a:rPr>
                          <m:t>𝑛</m:t>
                        </m:r>
                      </m:fName>
                      <m:e>
                        <m:d>
                          <m:dPr>
                            <m:ctrlPr>
                              <a:rPr lang="pl-PL" sz="3200" i="1">
                                <a:latin typeface="Cambria Math" panose="02040503050406030204" pitchFamily="18" charset="0"/>
                              </a:rPr>
                            </m:ctrlPr>
                          </m:dPr>
                          <m:e>
                            <m:r>
                              <a:rPr lang="pl-PL" sz="3200" b="0" i="1" smtClean="0">
                                <a:latin typeface="Cambria Math" panose="02040503050406030204" pitchFamily="18" charset="0"/>
                              </a:rPr>
                              <m:t>1+</m:t>
                            </m:r>
                            <m:r>
                              <a:rPr lang="pl-PL" sz="3200" b="0" i="1" smtClean="0">
                                <a:latin typeface="Cambria Math" panose="02040503050406030204" pitchFamily="18" charset="0"/>
                              </a:rPr>
                              <m:t>𝑓</m:t>
                            </m:r>
                          </m:e>
                        </m:d>
                      </m:e>
                    </m:func>
                    <m:r>
                      <a:rPr lang="pl-PL" sz="3200" i="1">
                        <a:latin typeface="Cambria Math" panose="02040503050406030204" pitchFamily="18" charset="0"/>
                      </a:rPr>
                      <m:t>⁢+</m:t>
                    </m:r>
                    <m:func>
                      <m:funcPr>
                        <m:ctrlPr>
                          <a:rPr lang="pl-PL" sz="3200" i="1">
                            <a:latin typeface="Cambria Math" panose="02040503050406030204" pitchFamily="18" charset="0"/>
                          </a:rPr>
                        </m:ctrlPr>
                      </m:funcPr>
                      <m:fName>
                        <m:r>
                          <a:rPr lang="pl-PL" sz="3200" i="1">
                            <a:latin typeface="Cambria Math" panose="02040503050406030204" pitchFamily="18" charset="0"/>
                          </a:rPr>
                          <m:t>(1−</m:t>
                        </m:r>
                        <m:r>
                          <a:rPr lang="pl-PL" sz="3200" i="1">
                            <a:latin typeface="Cambria Math" panose="02040503050406030204" pitchFamily="18" charset="0"/>
                          </a:rPr>
                          <m:t>𝑝</m:t>
                        </m:r>
                        <m:r>
                          <a:rPr lang="pl-PL" sz="3200" i="1">
                            <a:latin typeface="Cambria Math" panose="02040503050406030204" pitchFamily="18" charset="0"/>
                          </a:rPr>
                          <m:t>)∙</m:t>
                        </m:r>
                        <m:r>
                          <a:rPr lang="pl-PL" sz="3200" i="1">
                            <a:latin typeface="Cambria Math" panose="02040503050406030204" pitchFamily="18" charset="0"/>
                          </a:rPr>
                          <m:t>𝑙𝑛</m:t>
                        </m:r>
                      </m:fName>
                      <m:e>
                        <m:d>
                          <m:dPr>
                            <m:ctrlPr>
                              <a:rPr lang="pl-PL" sz="3200" i="1">
                                <a:latin typeface="Cambria Math" panose="02040503050406030204" pitchFamily="18" charset="0"/>
                              </a:rPr>
                            </m:ctrlPr>
                          </m:dPr>
                          <m:e>
                            <m:r>
                              <a:rPr lang="pl-PL" sz="3200" i="1">
                                <a:latin typeface="Cambria Math" panose="02040503050406030204" pitchFamily="18" charset="0"/>
                              </a:rPr>
                              <m:t>1−</m:t>
                            </m:r>
                            <m:r>
                              <a:rPr lang="pl-PL" sz="3200" i="1">
                                <a:latin typeface="Cambria Math" panose="02040503050406030204" pitchFamily="18" charset="0"/>
                              </a:rPr>
                              <m:t>𝑓</m:t>
                            </m:r>
                          </m:e>
                        </m:d>
                      </m:e>
                    </m:func>
                    <m:r>
                      <a:rPr lang="pl-PL" sz="3200" i="1">
                        <a:latin typeface="Cambria Math" panose="02040503050406030204" pitchFamily="18" charset="0"/>
                      </a:rPr>
                      <m:t>⁢</m:t>
                    </m:r>
                  </m:oMath>
                </a14:m>
                <a:endParaRPr lang="pl-PL" sz="3200" i="1" dirty="0"/>
              </a:p>
            </p:txBody>
          </p:sp>
        </mc:Choice>
        <mc:Fallback xmlns="">
          <p:sp>
            <p:nvSpPr>
              <p:cNvPr id="5" name="Prostokąt 4"/>
              <p:cNvSpPr>
                <a:spLocks noRot="1" noChangeAspect="1" noMove="1" noResize="1" noEditPoints="1" noAdjustHandles="1" noChangeArrowheads="1" noChangeShapeType="1" noTextEdit="1"/>
              </p:cNvSpPr>
              <p:nvPr/>
            </p:nvSpPr>
            <p:spPr>
              <a:xfrm>
                <a:off x="1679669" y="3120958"/>
                <a:ext cx="6894516" cy="584775"/>
              </a:xfrm>
              <a:prstGeom prst="rect">
                <a:avLst/>
              </a:prstGeom>
              <a:blipFill>
                <a:blip r:embed="rId2"/>
                <a:stretch>
                  <a:fillRect l="-2299" t="-12500" b="-34375"/>
                </a:stretch>
              </a:blipFill>
            </p:spPr>
            <p:txBody>
              <a:bodyPr/>
              <a:lstStyle/>
              <a:p>
                <a:r>
                  <a:rPr lang="pl-PL">
                    <a:noFill/>
                  </a:rPr>
                  <a:t> </a:t>
                </a:r>
              </a:p>
            </p:txBody>
          </p:sp>
        </mc:Fallback>
      </mc:AlternateContent>
      <p:sp>
        <p:nvSpPr>
          <p:cNvPr id="3" name="Owal 2"/>
          <p:cNvSpPr/>
          <p:nvPr/>
        </p:nvSpPr>
        <p:spPr>
          <a:xfrm>
            <a:off x="2734306" y="2910875"/>
            <a:ext cx="2030931" cy="1028089"/>
          </a:xfrm>
          <a:prstGeom prst="ellipse">
            <a:avLst/>
          </a:prstGeom>
          <a:no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pl-PL"/>
          </a:p>
        </p:txBody>
      </p:sp>
      <p:sp>
        <p:nvSpPr>
          <p:cNvPr id="8" name="Owal 7"/>
          <p:cNvSpPr/>
          <p:nvPr/>
        </p:nvSpPr>
        <p:spPr>
          <a:xfrm>
            <a:off x="6543254" y="2910875"/>
            <a:ext cx="2030931" cy="1028089"/>
          </a:xfrm>
          <a:prstGeom prst="ellipse">
            <a:avLst/>
          </a:prstGeom>
          <a:no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pl-PL"/>
          </a:p>
        </p:txBody>
      </p:sp>
      <p:sp>
        <p:nvSpPr>
          <p:cNvPr id="6" name="Prostokąt 5"/>
          <p:cNvSpPr/>
          <p:nvPr/>
        </p:nvSpPr>
        <p:spPr>
          <a:xfrm>
            <a:off x="4430378" y="4321733"/>
            <a:ext cx="2537874" cy="769441"/>
          </a:xfrm>
          <a:prstGeom prst="rect">
            <a:avLst/>
          </a:prstGeom>
        </p:spPr>
        <p:txBody>
          <a:bodyPr wrap="none">
            <a:spAutoFit/>
          </a:bodyPr>
          <a:lstStyle/>
          <a:p>
            <a:r>
              <a:rPr lang="pl-PL" sz="4400" i="1" dirty="0" err="1"/>
              <a:t>ln</a:t>
            </a:r>
            <a:r>
              <a:rPr lang="pl-PL" sz="4400" i="1" dirty="0"/>
              <a:t>(1+x</a:t>
            </a:r>
            <a:r>
              <a:rPr lang="pl-PL" sz="4400" i="1" dirty="0" smtClean="0"/>
              <a:t>) ~ x</a:t>
            </a:r>
            <a:endParaRPr lang="pl-PL" sz="4400" i="1" dirty="0"/>
          </a:p>
        </p:txBody>
      </p:sp>
      <p:cxnSp>
        <p:nvCxnSpPr>
          <p:cNvPr id="12" name="Łącznik prosty ze strzałką 11"/>
          <p:cNvCxnSpPr>
            <a:stCxn id="3" idx="4"/>
            <a:endCxn id="6" idx="0"/>
          </p:cNvCxnSpPr>
          <p:nvPr/>
        </p:nvCxnSpPr>
        <p:spPr>
          <a:xfrm>
            <a:off x="3749772" y="3938964"/>
            <a:ext cx="1949543" cy="382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Łącznik prosty ze strzałką 12"/>
          <p:cNvCxnSpPr>
            <a:endCxn id="6" idx="0"/>
          </p:cNvCxnSpPr>
          <p:nvPr/>
        </p:nvCxnSpPr>
        <p:spPr>
          <a:xfrm flipH="1">
            <a:off x="5699315" y="3915816"/>
            <a:ext cx="1699476" cy="4059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Prostokąt 3"/>
          <p:cNvSpPr/>
          <p:nvPr/>
        </p:nvSpPr>
        <p:spPr>
          <a:xfrm>
            <a:off x="282537" y="5497091"/>
            <a:ext cx="11460283" cy="954107"/>
          </a:xfrm>
          <a:prstGeom prst="rect">
            <a:avLst/>
          </a:prstGeom>
        </p:spPr>
        <p:txBody>
          <a:bodyPr wrap="square">
            <a:spAutoFit/>
          </a:bodyPr>
          <a:lstStyle/>
          <a:p>
            <a:r>
              <a:rPr lang="en-US" sz="2800" b="1" dirty="0">
                <a:solidFill>
                  <a:schemeClr val="accent5">
                    <a:lumMod val="50000"/>
                  </a:schemeClr>
                </a:solidFill>
              </a:rPr>
              <a:t>If you want to see how Bernoulli's work can be reinterpreted, be sure to </a:t>
            </a:r>
            <a:r>
              <a:rPr lang="en-US" sz="2800" b="1" dirty="0" smtClean="0">
                <a:solidFill>
                  <a:schemeClr val="accent5">
                    <a:lumMod val="50000"/>
                  </a:schemeClr>
                </a:solidFill>
              </a:rPr>
              <a:t>read:</a:t>
            </a:r>
            <a:r>
              <a:rPr lang="pl-PL" sz="2800" b="1" dirty="0" smtClean="0">
                <a:solidFill>
                  <a:schemeClr val="accent5">
                    <a:lumMod val="50000"/>
                  </a:schemeClr>
                </a:solidFill>
              </a:rPr>
              <a:t> </a:t>
            </a:r>
            <a:r>
              <a:rPr lang="pl-PL" dirty="0" smtClean="0"/>
              <a:t>https</a:t>
            </a:r>
            <a:r>
              <a:rPr lang="pl-PL" dirty="0"/>
              <a:t>://ergodicityeconomics.com/2018/02/16/the-trouble-with-bernoulli-1738/</a:t>
            </a:r>
          </a:p>
        </p:txBody>
      </p:sp>
    </p:spTree>
    <p:extLst>
      <p:ext uri="{BB962C8B-B14F-4D97-AF65-F5344CB8AC3E}">
        <p14:creationId xmlns:p14="http://schemas.microsoft.com/office/powerpoint/2010/main" val="1595278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chart.googleapis.com/chart?cht=qr&amp;chs=300x300&amp;chld=M|2&amp;chl=Labsee.com/s/1598/tes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https://chart.googleapis.com/chart?cht=qr&amp;chs=300x300&amp;chld=M|2&amp;chl=Labsee.com/s/1598/test"/>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Prostokąt 15"/>
          <p:cNvSpPr/>
          <p:nvPr/>
        </p:nvSpPr>
        <p:spPr>
          <a:xfrm>
            <a:off x="220501" y="1567232"/>
            <a:ext cx="11750998" cy="4585871"/>
          </a:xfrm>
          <a:prstGeom prst="rect">
            <a:avLst/>
          </a:prstGeom>
        </p:spPr>
        <p:txBody>
          <a:bodyPr wrap="square">
            <a:spAutoFit/>
          </a:bodyPr>
          <a:lstStyle/>
          <a:p>
            <a:pPr algn="just"/>
            <a:r>
              <a:rPr lang="en-US" sz="2400" b="1" dirty="0">
                <a:solidFill>
                  <a:srgbClr val="4BACC6">
                    <a:lumMod val="50000"/>
                  </a:srgbClr>
                </a:solidFill>
              </a:rPr>
              <a:t>Our intention was to </a:t>
            </a:r>
            <a:r>
              <a:rPr lang="en-US" sz="2400" b="1" dirty="0" smtClean="0">
                <a:solidFill>
                  <a:srgbClr val="4BACC6">
                    <a:lumMod val="50000"/>
                  </a:srgbClr>
                </a:solidFill>
              </a:rPr>
              <a:t>present</a:t>
            </a:r>
            <a:r>
              <a:rPr lang="pl-PL" sz="2400" b="1" dirty="0" smtClean="0">
                <a:solidFill>
                  <a:srgbClr val="4BACC6">
                    <a:lumMod val="50000"/>
                  </a:srgbClr>
                </a:solidFill>
              </a:rPr>
              <a:t> i)</a:t>
            </a:r>
            <a:r>
              <a:rPr lang="en-US" sz="2400" b="1" dirty="0" smtClean="0">
                <a:solidFill>
                  <a:srgbClr val="4BACC6">
                    <a:lumMod val="50000"/>
                  </a:srgbClr>
                </a:solidFill>
              </a:rPr>
              <a:t> </a:t>
            </a:r>
            <a:r>
              <a:rPr lang="en-US" sz="2400" b="1" dirty="0">
                <a:solidFill>
                  <a:srgbClr val="4BACC6">
                    <a:lumMod val="50000"/>
                  </a:srgbClr>
                </a:solidFill>
              </a:rPr>
              <a:t>the </a:t>
            </a:r>
            <a:r>
              <a:rPr lang="en-US" sz="2400" b="1" dirty="0" smtClean="0">
                <a:solidFill>
                  <a:srgbClr val="4BACC6">
                    <a:lumMod val="50000"/>
                  </a:srgbClr>
                </a:solidFill>
              </a:rPr>
              <a:t>ergodicity</a:t>
            </a:r>
            <a:r>
              <a:rPr lang="pl-PL" sz="2400" b="1" dirty="0" smtClean="0">
                <a:solidFill>
                  <a:srgbClr val="4BACC6">
                    <a:lumMod val="50000"/>
                  </a:srgbClr>
                </a:solidFill>
              </a:rPr>
              <a:t> ii) </a:t>
            </a:r>
            <a:r>
              <a:rPr lang="pl-PL" sz="2400" b="1" dirty="0" err="1" smtClean="0">
                <a:solidFill>
                  <a:srgbClr val="4BACC6">
                    <a:lumMod val="50000"/>
                  </a:srgbClr>
                </a:solidFill>
              </a:rPr>
              <a:t>path</a:t>
            </a:r>
            <a:r>
              <a:rPr lang="pl-PL" sz="2400" b="1" dirty="0" smtClean="0">
                <a:solidFill>
                  <a:srgbClr val="4BACC6">
                    <a:lumMod val="50000"/>
                  </a:srgbClr>
                </a:solidFill>
              </a:rPr>
              <a:t> </a:t>
            </a:r>
            <a:r>
              <a:rPr lang="pl-PL" sz="2400" b="1" dirty="0" err="1" smtClean="0">
                <a:solidFill>
                  <a:srgbClr val="4BACC6">
                    <a:lumMod val="50000"/>
                  </a:srgbClr>
                </a:solidFill>
              </a:rPr>
              <a:t>dependence</a:t>
            </a:r>
            <a:r>
              <a:rPr lang="pl-PL" sz="2400" b="1" dirty="0" smtClean="0">
                <a:solidFill>
                  <a:srgbClr val="4BACC6">
                    <a:lumMod val="50000"/>
                  </a:srgbClr>
                </a:solidFill>
              </a:rPr>
              <a:t> in </a:t>
            </a:r>
            <a:r>
              <a:rPr lang="pl-PL" sz="2400" b="1" dirty="0" err="1" smtClean="0">
                <a:solidFill>
                  <a:srgbClr val="4BACC6">
                    <a:lumMod val="50000"/>
                  </a:srgbClr>
                </a:solidFill>
              </a:rPr>
              <a:t>economics</a:t>
            </a:r>
            <a:r>
              <a:rPr lang="pl-PL" sz="2400" b="1" dirty="0" smtClean="0">
                <a:solidFill>
                  <a:srgbClr val="4BACC6">
                    <a:lumMod val="50000"/>
                  </a:srgbClr>
                </a:solidFill>
              </a:rPr>
              <a:t> </a:t>
            </a:r>
            <a:r>
              <a:rPr lang="en-US" sz="2400" b="1" dirty="0" smtClean="0">
                <a:solidFill>
                  <a:srgbClr val="4BACC6">
                    <a:lumMod val="50000"/>
                  </a:srgbClr>
                </a:solidFill>
              </a:rPr>
              <a:t>to </a:t>
            </a:r>
            <a:r>
              <a:rPr lang="en-US" sz="2400" b="1" dirty="0">
                <a:solidFill>
                  <a:srgbClr val="4BACC6">
                    <a:lumMod val="50000"/>
                  </a:srgbClr>
                </a:solidFill>
              </a:rPr>
              <a:t>a wide </a:t>
            </a:r>
            <a:r>
              <a:rPr lang="en-US" sz="2400" b="1" dirty="0" smtClean="0">
                <a:solidFill>
                  <a:srgbClr val="4BACC6">
                    <a:lumMod val="50000"/>
                  </a:srgbClr>
                </a:solidFill>
              </a:rPr>
              <a:t>audience</a:t>
            </a:r>
            <a:r>
              <a:rPr lang="pl-PL" sz="2400" b="1" dirty="0" smtClean="0">
                <a:solidFill>
                  <a:srgbClr val="4BACC6">
                    <a:lumMod val="50000"/>
                  </a:srgbClr>
                </a:solidFill>
              </a:rPr>
              <a:t>. </a:t>
            </a:r>
            <a:r>
              <a:rPr lang="en-US" sz="2400" b="1" dirty="0" smtClean="0">
                <a:solidFill>
                  <a:srgbClr val="4BACC6">
                    <a:lumMod val="50000"/>
                  </a:srgbClr>
                </a:solidFill>
              </a:rPr>
              <a:t>The </a:t>
            </a:r>
            <a:r>
              <a:rPr lang="en-US" sz="2400" b="1" dirty="0">
                <a:solidFill>
                  <a:srgbClr val="4BACC6">
                    <a:lumMod val="50000"/>
                  </a:srgbClr>
                </a:solidFill>
              </a:rPr>
              <a:t>challenge is still </a:t>
            </a:r>
            <a:r>
              <a:rPr lang="en-US" sz="2400" b="1" dirty="0" smtClean="0">
                <a:solidFill>
                  <a:srgbClr val="4BACC6">
                    <a:lumMod val="50000"/>
                  </a:srgbClr>
                </a:solidFill>
              </a:rPr>
              <a:t>open</a:t>
            </a:r>
            <a:r>
              <a:rPr lang="pl-PL" sz="2400" b="1" dirty="0" smtClean="0">
                <a:solidFill>
                  <a:srgbClr val="4BACC6">
                    <a:lumMod val="50000"/>
                  </a:srgbClr>
                </a:solidFill>
              </a:rPr>
              <a:t>. We </a:t>
            </a:r>
            <a:r>
              <a:rPr lang="pl-PL" sz="2400" b="1" dirty="0" err="1" smtClean="0">
                <a:solidFill>
                  <a:srgbClr val="4BACC6">
                    <a:lumMod val="50000"/>
                  </a:srgbClr>
                </a:solidFill>
              </a:rPr>
              <a:t>have</a:t>
            </a:r>
            <a:r>
              <a:rPr lang="pl-PL" sz="2400" b="1" dirty="0" smtClean="0">
                <a:solidFill>
                  <a:srgbClr val="4BACC6">
                    <a:lumMod val="50000"/>
                  </a:srgbClr>
                </a:solidFill>
              </a:rPr>
              <a:t> </a:t>
            </a:r>
            <a:r>
              <a:rPr lang="en-US" sz="2400" b="1" dirty="0" smtClean="0">
                <a:solidFill>
                  <a:srgbClr val="4BACC6">
                    <a:lumMod val="50000"/>
                  </a:srgbClr>
                </a:solidFill>
              </a:rPr>
              <a:t>to </a:t>
            </a:r>
            <a:r>
              <a:rPr lang="en-US" sz="2400" b="1" dirty="0">
                <a:solidFill>
                  <a:srgbClr val="4BACC6">
                    <a:lumMod val="50000"/>
                  </a:srgbClr>
                </a:solidFill>
              </a:rPr>
              <a:t>simplify </a:t>
            </a:r>
            <a:r>
              <a:rPr lang="en-US" sz="2400" b="1" dirty="0" err="1" smtClean="0">
                <a:solidFill>
                  <a:srgbClr val="4BACC6">
                    <a:lumMod val="50000"/>
                  </a:srgbClr>
                </a:solidFill>
              </a:rPr>
              <a:t>th</a:t>
            </a:r>
            <a:r>
              <a:rPr lang="pl-PL" sz="2400" b="1" dirty="0" smtClean="0">
                <a:solidFill>
                  <a:srgbClr val="4BACC6">
                    <a:lumMod val="50000"/>
                  </a:srgbClr>
                </a:solidFill>
              </a:rPr>
              <a:t>e</a:t>
            </a:r>
            <a:r>
              <a:rPr lang="en-US" sz="2400" b="1" dirty="0" smtClean="0">
                <a:solidFill>
                  <a:srgbClr val="4BACC6">
                    <a:lumMod val="50000"/>
                  </a:srgbClr>
                </a:solidFill>
              </a:rPr>
              <a:t> concept</a:t>
            </a:r>
            <a:r>
              <a:rPr lang="pl-PL" sz="2400" b="1" dirty="0" smtClean="0">
                <a:solidFill>
                  <a:srgbClr val="4BACC6">
                    <a:lumMod val="50000"/>
                  </a:srgbClr>
                </a:solidFill>
              </a:rPr>
              <a:t>s</a:t>
            </a:r>
            <a:r>
              <a:rPr lang="en-US" sz="2400" b="1" dirty="0" smtClean="0">
                <a:solidFill>
                  <a:srgbClr val="4BACC6">
                    <a:lumMod val="50000"/>
                  </a:srgbClr>
                </a:solidFill>
              </a:rPr>
              <a:t> </a:t>
            </a:r>
            <a:r>
              <a:rPr lang="en-US" sz="2400" b="1" dirty="0">
                <a:solidFill>
                  <a:srgbClr val="4BACC6">
                    <a:lumMod val="50000"/>
                  </a:srgbClr>
                </a:solidFill>
              </a:rPr>
              <a:t>as </a:t>
            </a:r>
            <a:r>
              <a:rPr lang="en-US" sz="2400" b="1" dirty="0" smtClean="0">
                <a:solidFill>
                  <a:srgbClr val="4BACC6">
                    <a:lumMod val="50000"/>
                  </a:srgbClr>
                </a:solidFill>
              </a:rPr>
              <a:t>m</a:t>
            </a:r>
            <a:r>
              <a:rPr lang="pl-PL" sz="2400" b="1" dirty="0" smtClean="0">
                <a:solidFill>
                  <a:srgbClr val="4BACC6">
                    <a:lumMod val="50000"/>
                  </a:srgbClr>
                </a:solidFill>
              </a:rPr>
              <a:t>uch</a:t>
            </a:r>
            <a:r>
              <a:rPr lang="en-US" sz="2400" b="1" dirty="0" smtClean="0">
                <a:solidFill>
                  <a:srgbClr val="4BACC6">
                    <a:lumMod val="50000"/>
                  </a:srgbClr>
                </a:solidFill>
              </a:rPr>
              <a:t> as </a:t>
            </a:r>
            <a:r>
              <a:rPr lang="en-US" sz="2400" b="1" dirty="0">
                <a:solidFill>
                  <a:srgbClr val="4BACC6">
                    <a:lumMod val="50000"/>
                  </a:srgbClr>
                </a:solidFill>
              </a:rPr>
              <a:t>possible. </a:t>
            </a:r>
            <a:r>
              <a:rPr lang="en-US" sz="2400" b="1" dirty="0" smtClean="0">
                <a:solidFill>
                  <a:srgbClr val="4BACC6">
                    <a:lumMod val="50000"/>
                  </a:srgbClr>
                </a:solidFill>
              </a:rPr>
              <a:t>And </a:t>
            </a:r>
            <a:r>
              <a:rPr lang="en-US" sz="2400" b="1" dirty="0">
                <a:solidFill>
                  <a:srgbClr val="4BACC6">
                    <a:lumMod val="50000"/>
                  </a:srgbClr>
                </a:solidFill>
              </a:rPr>
              <a:t>we have to create a good story to sell it to youngsters.  But it is worth do it. </a:t>
            </a:r>
            <a:endParaRPr lang="pl-PL" sz="2400" b="1" dirty="0" smtClean="0">
              <a:solidFill>
                <a:srgbClr val="4BACC6">
                  <a:lumMod val="50000"/>
                </a:srgbClr>
              </a:solidFill>
            </a:endParaRPr>
          </a:p>
          <a:p>
            <a:pPr algn="ctr"/>
            <a:r>
              <a:rPr lang="pl-PL" sz="2800" b="1" dirty="0" err="1" smtClean="0">
                <a:solidFill>
                  <a:srgbClr val="4BACC6">
                    <a:lumMod val="50000"/>
                  </a:srgbClr>
                </a:solidFill>
              </a:rPr>
              <a:t>Why</a:t>
            </a:r>
            <a:r>
              <a:rPr lang="pl-PL" sz="2800" b="1" dirty="0" smtClean="0">
                <a:solidFill>
                  <a:srgbClr val="4BACC6">
                    <a:lumMod val="50000"/>
                  </a:srgbClr>
                </a:solidFill>
              </a:rPr>
              <a:t>?</a:t>
            </a:r>
            <a:endParaRPr lang="en-US" sz="2800" b="1" dirty="0">
              <a:solidFill>
                <a:srgbClr val="4BACC6">
                  <a:lumMod val="50000"/>
                </a:srgbClr>
              </a:solidFill>
            </a:endParaRPr>
          </a:p>
          <a:p>
            <a:pPr algn="just"/>
            <a:r>
              <a:rPr lang="pl-PL" sz="2400" b="1" dirty="0" smtClean="0">
                <a:solidFill>
                  <a:srgbClr val="4BACC6">
                    <a:lumMod val="50000"/>
                  </a:srgbClr>
                </a:solidFill>
              </a:rPr>
              <a:t>F</a:t>
            </a:r>
            <a:r>
              <a:rPr lang="en-US" sz="2400" b="1" dirty="0" smtClean="0">
                <a:solidFill>
                  <a:srgbClr val="4BACC6">
                    <a:lumMod val="50000"/>
                  </a:srgbClr>
                </a:solidFill>
              </a:rPr>
              <a:t>or </a:t>
            </a:r>
            <a:r>
              <a:rPr lang="en-US" sz="2400" b="1" dirty="0">
                <a:solidFill>
                  <a:srgbClr val="4BACC6">
                    <a:lumMod val="50000"/>
                  </a:srgbClr>
                </a:solidFill>
              </a:rPr>
              <a:t>us is exciting that the idea of </a:t>
            </a:r>
            <a:r>
              <a:rPr lang="en-US" sz="2400" b="1" dirty="0" smtClean="0">
                <a:solidFill>
                  <a:srgbClr val="4BACC6">
                    <a:lumMod val="50000"/>
                  </a:srgbClr>
                </a:solidFill>
              </a:rPr>
              <a:t>non-ergodic</a:t>
            </a:r>
            <a:r>
              <a:rPr lang="pl-PL" sz="2400" b="1" dirty="0" err="1" smtClean="0">
                <a:solidFill>
                  <a:srgbClr val="4BACC6">
                    <a:lumMod val="50000"/>
                  </a:srgbClr>
                </a:solidFill>
              </a:rPr>
              <a:t>ity</a:t>
            </a:r>
            <a:r>
              <a:rPr lang="en-US" sz="2400" b="1" dirty="0" smtClean="0">
                <a:solidFill>
                  <a:srgbClr val="4BACC6">
                    <a:lumMod val="50000"/>
                  </a:srgbClr>
                </a:solidFill>
              </a:rPr>
              <a:t> </a:t>
            </a:r>
            <a:r>
              <a:rPr lang="en-US" sz="2400" b="1" dirty="0">
                <a:solidFill>
                  <a:srgbClr val="4BACC6">
                    <a:lumMod val="50000"/>
                  </a:srgbClr>
                </a:solidFill>
              </a:rPr>
              <a:t>is a realization of Keynes, Knight, Robinson, </a:t>
            </a:r>
            <a:r>
              <a:rPr lang="en-US" sz="2400" b="1" dirty="0" smtClean="0">
                <a:solidFill>
                  <a:srgbClr val="4BACC6">
                    <a:lumMod val="50000"/>
                  </a:srgbClr>
                </a:solidFill>
              </a:rPr>
              <a:t>Kay</a:t>
            </a:r>
            <a:r>
              <a:rPr lang="pl-PL" sz="2400" b="1" dirty="0" smtClean="0">
                <a:solidFill>
                  <a:srgbClr val="4BACC6">
                    <a:lumMod val="50000"/>
                  </a:srgbClr>
                </a:solidFill>
              </a:rPr>
              <a:t>’s (and </a:t>
            </a:r>
            <a:r>
              <a:rPr lang="pl-PL" sz="2400" b="1" dirty="0" err="1" smtClean="0">
                <a:solidFill>
                  <a:srgbClr val="4BACC6">
                    <a:lumMod val="50000"/>
                  </a:srgbClr>
                </a:solidFill>
              </a:rPr>
              <a:t>many</a:t>
            </a:r>
            <a:r>
              <a:rPr lang="pl-PL" sz="2400" b="1" dirty="0" smtClean="0">
                <a:solidFill>
                  <a:srgbClr val="4BACC6">
                    <a:lumMod val="50000"/>
                  </a:srgbClr>
                </a:solidFill>
              </a:rPr>
              <a:t> </a:t>
            </a:r>
            <a:r>
              <a:rPr lang="pl-PL" sz="2400" b="1" dirty="0" err="1" smtClean="0">
                <a:solidFill>
                  <a:srgbClr val="4BACC6">
                    <a:lumMod val="50000"/>
                  </a:srgbClr>
                </a:solidFill>
              </a:rPr>
              <a:t>more</a:t>
            </a:r>
            <a:r>
              <a:rPr lang="pl-PL" sz="2400" b="1" dirty="0" smtClean="0">
                <a:solidFill>
                  <a:srgbClr val="4BACC6">
                    <a:lumMod val="50000"/>
                  </a:srgbClr>
                </a:solidFill>
              </a:rPr>
              <a:t> non-</a:t>
            </a:r>
            <a:r>
              <a:rPr lang="pl-PL" sz="2400" b="1" dirty="0" err="1" smtClean="0">
                <a:solidFill>
                  <a:srgbClr val="4BACC6">
                    <a:lumMod val="50000"/>
                  </a:srgbClr>
                </a:solidFill>
              </a:rPr>
              <a:t>ortodox</a:t>
            </a:r>
            <a:r>
              <a:rPr lang="pl-PL" sz="2400" b="1" dirty="0" smtClean="0">
                <a:solidFill>
                  <a:srgbClr val="4BACC6">
                    <a:lumMod val="50000"/>
                  </a:srgbClr>
                </a:solidFill>
              </a:rPr>
              <a:t> </a:t>
            </a:r>
            <a:r>
              <a:rPr lang="pl-PL" sz="2400" b="1" dirty="0" err="1" smtClean="0">
                <a:solidFill>
                  <a:srgbClr val="4BACC6">
                    <a:lumMod val="50000"/>
                  </a:srgbClr>
                </a:solidFill>
              </a:rPr>
              <a:t>economicts</a:t>
            </a:r>
            <a:r>
              <a:rPr lang="pl-PL" sz="2400" b="1" dirty="0" smtClean="0">
                <a:solidFill>
                  <a:srgbClr val="4BACC6">
                    <a:lumMod val="50000"/>
                  </a:srgbClr>
                </a:solidFill>
              </a:rPr>
              <a:t>)</a:t>
            </a:r>
            <a:r>
              <a:rPr lang="en-US" sz="2400" b="1" dirty="0" smtClean="0">
                <a:solidFill>
                  <a:srgbClr val="4BACC6">
                    <a:lumMod val="50000"/>
                  </a:srgbClr>
                </a:solidFill>
              </a:rPr>
              <a:t> approach </a:t>
            </a:r>
            <a:r>
              <a:rPr lang="en-US" sz="2400" b="1" dirty="0">
                <a:solidFill>
                  <a:srgbClr val="4BACC6">
                    <a:lumMod val="50000"/>
                  </a:srgbClr>
                </a:solidFill>
              </a:rPr>
              <a:t>to incorporate time and uncertainty into economics</a:t>
            </a:r>
            <a:r>
              <a:rPr lang="en-US" sz="2400" b="1" dirty="0" smtClean="0">
                <a:solidFill>
                  <a:srgbClr val="4BACC6">
                    <a:lumMod val="50000"/>
                  </a:srgbClr>
                </a:solidFill>
              </a:rPr>
              <a:t>. </a:t>
            </a:r>
            <a:r>
              <a:rPr lang="en-US" sz="2400" b="1" dirty="0">
                <a:solidFill>
                  <a:srgbClr val="4BACC6">
                    <a:lumMod val="50000"/>
                  </a:srgbClr>
                </a:solidFill>
              </a:rPr>
              <a:t>“it is high time to abandon the mainstream and take to the turbulent waters of truly dynamic analysis” (Robinson 1978). </a:t>
            </a:r>
          </a:p>
          <a:p>
            <a:pPr algn="just"/>
            <a:endParaRPr lang="pl-PL" sz="2400" b="1" dirty="0" smtClean="0">
              <a:solidFill>
                <a:srgbClr val="4BACC6">
                  <a:lumMod val="50000"/>
                </a:srgbClr>
              </a:solidFill>
            </a:endParaRPr>
          </a:p>
          <a:p>
            <a:pPr algn="just"/>
            <a:r>
              <a:rPr lang="en-US" sz="2400" b="1" dirty="0" smtClean="0">
                <a:solidFill>
                  <a:srgbClr val="4BACC6">
                    <a:lumMod val="50000"/>
                  </a:srgbClr>
                </a:solidFill>
              </a:rPr>
              <a:t>I </a:t>
            </a:r>
            <a:r>
              <a:rPr lang="en-US" sz="2400" b="1" dirty="0">
                <a:solidFill>
                  <a:srgbClr val="4BACC6">
                    <a:lumMod val="50000"/>
                  </a:srgbClr>
                </a:solidFill>
              </a:rPr>
              <a:t>am so excited because the revolution is done by mathematicians and physicists who incriminate orthodox economists of using "old" nineteenth-century </a:t>
            </a:r>
            <a:r>
              <a:rPr lang="en-US" sz="2400" b="1" dirty="0" smtClean="0">
                <a:solidFill>
                  <a:srgbClr val="4BACC6">
                    <a:lumMod val="50000"/>
                  </a:srgbClr>
                </a:solidFill>
              </a:rPr>
              <a:t>mathematics</a:t>
            </a:r>
            <a:r>
              <a:rPr lang="pl-PL" sz="2400" b="1" dirty="0" smtClean="0">
                <a:solidFill>
                  <a:srgbClr val="4BACC6">
                    <a:lumMod val="50000"/>
                  </a:srgbClr>
                </a:solidFill>
              </a:rPr>
              <a:t>. F</a:t>
            </a:r>
            <a:r>
              <a:rPr lang="en-US" sz="2400" b="1" dirty="0" err="1" smtClean="0">
                <a:solidFill>
                  <a:srgbClr val="4BACC6">
                    <a:lumMod val="50000"/>
                  </a:srgbClr>
                </a:solidFill>
              </a:rPr>
              <a:t>ight</a:t>
            </a:r>
            <a:r>
              <a:rPr lang="en-US" sz="2400" b="1" dirty="0" smtClean="0">
                <a:solidFill>
                  <a:srgbClr val="4BACC6">
                    <a:lumMod val="50000"/>
                  </a:srgbClr>
                </a:solidFill>
              </a:rPr>
              <a:t> </a:t>
            </a:r>
            <a:r>
              <a:rPr lang="en-US" sz="2400" b="1" dirty="0">
                <a:solidFill>
                  <a:srgbClr val="4BACC6">
                    <a:lumMod val="50000"/>
                  </a:srgbClr>
                </a:solidFill>
              </a:rPr>
              <a:t>fire with </a:t>
            </a:r>
            <a:r>
              <a:rPr lang="en-US" sz="2400" b="1" dirty="0" smtClean="0">
                <a:solidFill>
                  <a:srgbClr val="4BACC6">
                    <a:lumMod val="50000"/>
                  </a:srgbClr>
                </a:solidFill>
              </a:rPr>
              <a:t>fire</a:t>
            </a:r>
            <a:r>
              <a:rPr lang="pl-PL" sz="2400" b="1" dirty="0" smtClean="0">
                <a:solidFill>
                  <a:srgbClr val="4BACC6">
                    <a:lumMod val="50000"/>
                  </a:srgbClr>
                </a:solidFill>
              </a:rPr>
              <a:t>. </a:t>
            </a:r>
            <a:r>
              <a:rPr lang="en-US" sz="2400" b="1" dirty="0" smtClean="0">
                <a:solidFill>
                  <a:srgbClr val="4BACC6">
                    <a:lumMod val="50000"/>
                  </a:srgbClr>
                </a:solidFill>
              </a:rPr>
              <a:t> Is </a:t>
            </a:r>
            <a:r>
              <a:rPr lang="pl-PL" sz="2400" b="1" dirty="0" smtClean="0">
                <a:solidFill>
                  <a:srgbClr val="4BACC6">
                    <a:lumMod val="50000"/>
                  </a:srgbClr>
                </a:solidFill>
              </a:rPr>
              <a:t>i</a:t>
            </a:r>
            <a:r>
              <a:rPr lang="en-US" sz="2400" b="1" dirty="0" smtClean="0">
                <a:solidFill>
                  <a:srgbClr val="4BACC6">
                    <a:lumMod val="50000"/>
                  </a:srgbClr>
                </a:solidFill>
              </a:rPr>
              <a:t>t </a:t>
            </a:r>
            <a:r>
              <a:rPr lang="pl-PL" sz="2400" b="1" dirty="0" smtClean="0">
                <a:solidFill>
                  <a:srgbClr val="4BACC6">
                    <a:lumMod val="50000"/>
                  </a:srgbClr>
                </a:solidFill>
              </a:rPr>
              <a:t>i</a:t>
            </a:r>
            <a:r>
              <a:rPr lang="en-US" sz="2400" b="1" dirty="0" err="1" smtClean="0">
                <a:solidFill>
                  <a:srgbClr val="4BACC6">
                    <a:lumMod val="50000"/>
                  </a:srgbClr>
                </a:solidFill>
              </a:rPr>
              <a:t>ronic</a:t>
            </a:r>
            <a:r>
              <a:rPr lang="en-US" sz="2400" b="1" dirty="0">
                <a:solidFill>
                  <a:srgbClr val="4BACC6">
                    <a:lumMod val="50000"/>
                  </a:srgbClr>
                </a:solidFill>
              </a:rPr>
              <a:t>? </a:t>
            </a:r>
            <a:r>
              <a:rPr lang="pl-PL" sz="2400" b="1" dirty="0" smtClean="0">
                <a:solidFill>
                  <a:srgbClr val="4BACC6">
                    <a:lumMod val="50000"/>
                  </a:srgbClr>
                </a:solidFill>
                <a:sym typeface="Wingdings" panose="05000000000000000000" pitchFamily="2" charset="2"/>
              </a:rPr>
              <a:t> </a:t>
            </a:r>
            <a:endParaRPr lang="en-US" sz="2400" b="1" dirty="0">
              <a:solidFill>
                <a:srgbClr val="4BACC6">
                  <a:lumMod val="50000"/>
                </a:srgbClr>
              </a:solidFill>
              <a:latin typeface="Calibri"/>
            </a:endParaRPr>
          </a:p>
        </p:txBody>
      </p:sp>
      <p:sp>
        <p:nvSpPr>
          <p:cNvPr id="8" name="Tytuł 1"/>
          <p:cNvSpPr>
            <a:spLocks noGrp="1"/>
          </p:cNvSpPr>
          <p:nvPr>
            <p:ph type="title"/>
          </p:nvPr>
        </p:nvSpPr>
        <p:spPr>
          <a:xfrm>
            <a:off x="0" y="0"/>
            <a:ext cx="12192000" cy="1289786"/>
          </a:xfrm>
          <a:solidFill>
            <a:schemeClr val="accent5">
              <a:lumMod val="20000"/>
              <a:lumOff val="80000"/>
            </a:schemeClr>
          </a:solidFill>
        </p:spPr>
        <p:txBody>
          <a:bodyPr>
            <a:noAutofit/>
          </a:bodyPr>
          <a:lstStyle/>
          <a:p>
            <a:r>
              <a:rPr lang="en-US" sz="4000" b="1" dirty="0">
                <a:solidFill>
                  <a:schemeClr val="accent5">
                    <a:lumMod val="50000"/>
                  </a:schemeClr>
                </a:solidFill>
              </a:rPr>
              <a:t>Let’s make a deal is not a valid schema for the experiment</a:t>
            </a:r>
            <a:r>
              <a:rPr lang="pl-PL" sz="4000" b="1" dirty="0" smtClean="0">
                <a:solidFill>
                  <a:schemeClr val="accent5">
                    <a:lumMod val="50000"/>
                  </a:schemeClr>
                </a:solidFill>
              </a:rPr>
              <a:t>  </a:t>
            </a:r>
            <a:endParaRPr lang="en-GB" sz="4000" b="1" dirty="0">
              <a:solidFill>
                <a:schemeClr val="accent5">
                  <a:lumMod val="50000"/>
                </a:schemeClr>
              </a:solidFill>
            </a:endParaRPr>
          </a:p>
        </p:txBody>
      </p:sp>
    </p:spTree>
    <p:extLst>
      <p:ext uri="{BB962C8B-B14F-4D97-AF65-F5344CB8AC3E}">
        <p14:creationId xmlns:p14="http://schemas.microsoft.com/office/powerpoint/2010/main" val="1126241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12192000" cy="1124744"/>
          </a:xfrm>
          <a:solidFill>
            <a:schemeClr val="accent5">
              <a:lumMod val="20000"/>
              <a:lumOff val="80000"/>
            </a:schemeClr>
          </a:solidFill>
        </p:spPr>
        <p:txBody>
          <a:bodyPr>
            <a:noAutofit/>
          </a:bodyPr>
          <a:lstStyle/>
          <a:p>
            <a:r>
              <a:rPr lang="en-GB" sz="4000" b="1" dirty="0">
                <a:solidFill>
                  <a:schemeClr val="accent5">
                    <a:lumMod val="50000"/>
                  </a:schemeClr>
                </a:solidFill>
              </a:rPr>
              <a:t>Stay tuned </a:t>
            </a:r>
            <a:r>
              <a:rPr lang="pl-PL" sz="4000" b="1" dirty="0" smtClean="0">
                <a:solidFill>
                  <a:schemeClr val="accent5">
                    <a:lumMod val="50000"/>
                  </a:schemeClr>
                </a:solidFill>
                <a:sym typeface="Wingdings" panose="05000000000000000000" pitchFamily="2" charset="2"/>
              </a:rPr>
              <a:t> </a:t>
            </a:r>
            <a:endParaRPr lang="en-US" sz="7200" b="1" dirty="0">
              <a:solidFill>
                <a:schemeClr val="accent5">
                  <a:lumMod val="50000"/>
                </a:schemeClr>
              </a:solidFill>
            </a:endParaRPr>
          </a:p>
        </p:txBody>
      </p:sp>
      <p:sp>
        <p:nvSpPr>
          <p:cNvPr id="5" name="Prostokąt 4"/>
          <p:cNvSpPr/>
          <p:nvPr/>
        </p:nvSpPr>
        <p:spPr>
          <a:xfrm>
            <a:off x="250255" y="1396706"/>
            <a:ext cx="11781323" cy="5201424"/>
          </a:xfrm>
          <a:prstGeom prst="rect">
            <a:avLst/>
          </a:prstGeom>
        </p:spPr>
        <p:txBody>
          <a:bodyPr wrap="square">
            <a:spAutoFit/>
          </a:bodyPr>
          <a:lstStyle/>
          <a:p>
            <a:pPr algn="just"/>
            <a:r>
              <a:rPr lang="en-US" sz="2800" b="1" dirty="0">
                <a:solidFill>
                  <a:schemeClr val="accent5">
                    <a:lumMod val="50000"/>
                  </a:schemeClr>
                </a:solidFill>
              </a:rPr>
              <a:t>Absent Tomek was going to focus on more pedagogical issues concerning path dependence. I've focused on the new revolutionary concept of ergodicity. We are on our way to prepare pedagogical papers and materials. But firstly we will test our solution on secondary school pupils. To understand the ergodicity </a:t>
            </a:r>
            <a:r>
              <a:rPr lang="en-US" sz="2800" b="1" dirty="0" err="1">
                <a:solidFill>
                  <a:schemeClr val="accent5">
                    <a:lumMod val="50000"/>
                  </a:schemeClr>
                </a:solidFill>
              </a:rPr>
              <a:t>visite</a:t>
            </a:r>
            <a:r>
              <a:rPr lang="en-US" sz="2800" b="1" dirty="0" smtClean="0">
                <a:solidFill>
                  <a:schemeClr val="accent5">
                    <a:lumMod val="50000"/>
                  </a:schemeClr>
                </a:solidFill>
              </a:rPr>
              <a:t>:</a:t>
            </a:r>
            <a:r>
              <a:rPr lang="pl-PL" sz="2800" b="1" dirty="0" smtClean="0">
                <a:solidFill>
                  <a:schemeClr val="accent5">
                    <a:lumMod val="50000"/>
                  </a:schemeClr>
                </a:solidFill>
              </a:rPr>
              <a:t> </a:t>
            </a:r>
          </a:p>
          <a:p>
            <a:pPr marL="342900" indent="-342900" algn="just">
              <a:buFont typeface="Arial" panose="020B0604020202020204" pitchFamily="34" charset="0"/>
              <a:buChar char="•"/>
            </a:pPr>
            <a:r>
              <a:rPr lang="pl-PL" sz="2400" dirty="0" smtClean="0">
                <a:solidFill>
                  <a:schemeClr val="accent5">
                    <a:lumMod val="50000"/>
                  </a:schemeClr>
                </a:solidFill>
              </a:rPr>
              <a:t>https://www.nature.com/articles/s41567-019-0732-0</a:t>
            </a:r>
          </a:p>
          <a:p>
            <a:pPr marL="342900" indent="-342900" algn="just">
              <a:buFont typeface="Arial" panose="020B0604020202020204" pitchFamily="34" charset="0"/>
              <a:buChar char="•"/>
            </a:pPr>
            <a:r>
              <a:rPr lang="pl-PL" sz="2400" dirty="0" smtClean="0">
                <a:solidFill>
                  <a:schemeClr val="accent5">
                    <a:lumMod val="50000"/>
                  </a:schemeClr>
                </a:solidFill>
              </a:rPr>
              <a:t>https</a:t>
            </a:r>
            <a:r>
              <a:rPr lang="pl-PL" sz="2400" dirty="0">
                <a:solidFill>
                  <a:schemeClr val="accent5">
                    <a:lumMod val="50000"/>
                  </a:schemeClr>
                </a:solidFill>
              </a:rPr>
              <a:t>://www.youtube.com/channel/UCJG8N5P1RFX29JTKt_6R21A (</a:t>
            </a:r>
            <a:r>
              <a:rPr lang="pl-PL" sz="2400" dirty="0" err="1">
                <a:solidFill>
                  <a:schemeClr val="accent5">
                    <a:lumMod val="50000"/>
                  </a:schemeClr>
                </a:solidFill>
              </a:rPr>
              <a:t>Ergodicity</a:t>
            </a:r>
            <a:r>
              <a:rPr lang="pl-PL" sz="2400" dirty="0">
                <a:solidFill>
                  <a:schemeClr val="accent5">
                    <a:lumMod val="50000"/>
                  </a:schemeClr>
                </a:solidFill>
              </a:rPr>
              <a:t> </a:t>
            </a:r>
            <a:r>
              <a:rPr lang="pl-PL" sz="2400" dirty="0" smtClean="0">
                <a:solidFill>
                  <a:schemeClr val="accent5">
                    <a:lumMod val="50000"/>
                  </a:schemeClr>
                </a:solidFill>
              </a:rPr>
              <a:t>TV)</a:t>
            </a:r>
            <a:endParaRPr lang="pl-PL" sz="2400" dirty="0">
              <a:solidFill>
                <a:schemeClr val="accent5">
                  <a:lumMod val="50000"/>
                </a:schemeClr>
              </a:solidFill>
            </a:endParaRPr>
          </a:p>
          <a:p>
            <a:pPr marL="342900" indent="-342900" algn="just">
              <a:buFont typeface="Arial" panose="020B0604020202020204" pitchFamily="34" charset="0"/>
              <a:buChar char="•"/>
            </a:pPr>
            <a:r>
              <a:rPr lang="pl-PL" sz="2400" dirty="0" smtClean="0">
                <a:solidFill>
                  <a:schemeClr val="accent5">
                    <a:lumMod val="50000"/>
                  </a:schemeClr>
                </a:solidFill>
              </a:rPr>
              <a:t>https</a:t>
            </a:r>
            <a:r>
              <a:rPr lang="pl-PL" sz="2400" dirty="0">
                <a:solidFill>
                  <a:schemeClr val="accent5">
                    <a:lumMod val="50000"/>
                  </a:schemeClr>
                </a:solidFill>
              </a:rPr>
              <a:t>://ergodicityeconomics.com/</a:t>
            </a:r>
            <a:endParaRPr lang="pl-PL" sz="2400" dirty="0" smtClean="0">
              <a:solidFill>
                <a:schemeClr val="accent5">
                  <a:lumMod val="50000"/>
                </a:schemeClr>
              </a:solidFill>
            </a:endParaRPr>
          </a:p>
          <a:p>
            <a:pPr algn="just"/>
            <a:r>
              <a:rPr lang="en-US" sz="2800" b="1" dirty="0" smtClean="0">
                <a:solidFill>
                  <a:schemeClr val="accent5">
                    <a:lumMod val="50000"/>
                  </a:schemeClr>
                </a:solidFill>
              </a:rPr>
              <a:t>To </a:t>
            </a:r>
            <a:r>
              <a:rPr lang="en-US" sz="2800" b="1" dirty="0">
                <a:solidFill>
                  <a:schemeClr val="accent5">
                    <a:lumMod val="50000"/>
                  </a:schemeClr>
                </a:solidFill>
              </a:rPr>
              <a:t>apply ergodicity in your life read the philosophical storytelling: </a:t>
            </a:r>
            <a:r>
              <a:rPr lang="pl-PL" sz="2800" b="1" dirty="0" smtClean="0">
                <a:solidFill>
                  <a:schemeClr val="accent5">
                    <a:lumMod val="50000"/>
                  </a:schemeClr>
                </a:solidFill>
              </a:rPr>
              <a:t>„</a:t>
            </a:r>
            <a:r>
              <a:rPr lang="en-US" sz="2800" b="1" dirty="0" smtClean="0">
                <a:solidFill>
                  <a:schemeClr val="accent5">
                    <a:lumMod val="50000"/>
                  </a:schemeClr>
                </a:solidFill>
              </a:rPr>
              <a:t>The </a:t>
            </a:r>
            <a:r>
              <a:rPr lang="en-US" sz="2800" b="1" dirty="0">
                <a:solidFill>
                  <a:schemeClr val="accent5">
                    <a:lumMod val="50000"/>
                  </a:schemeClr>
                </a:solidFill>
              </a:rPr>
              <a:t>jar of life – Stones, pebbles and </a:t>
            </a:r>
            <a:r>
              <a:rPr lang="en-US" sz="2800" b="1" dirty="0" smtClean="0">
                <a:solidFill>
                  <a:schemeClr val="accent5">
                    <a:lumMod val="50000"/>
                  </a:schemeClr>
                </a:solidFill>
              </a:rPr>
              <a:t>sand</a:t>
            </a:r>
            <a:r>
              <a:rPr lang="pl-PL" sz="2800" b="1" dirty="0" smtClean="0">
                <a:solidFill>
                  <a:schemeClr val="accent5">
                    <a:lumMod val="50000"/>
                  </a:schemeClr>
                </a:solidFill>
              </a:rPr>
              <a:t>” </a:t>
            </a:r>
          </a:p>
          <a:p>
            <a:pPr algn="just"/>
            <a:endParaRPr lang="pl-PL" sz="3200" b="1" dirty="0" smtClean="0">
              <a:solidFill>
                <a:schemeClr val="accent5">
                  <a:lumMod val="50000"/>
                </a:schemeClr>
              </a:solidFill>
            </a:endParaRPr>
          </a:p>
          <a:p>
            <a:pPr algn="just"/>
            <a:r>
              <a:rPr lang="pl-PL" sz="3200" b="1" dirty="0" smtClean="0">
                <a:solidFill>
                  <a:schemeClr val="accent5">
                    <a:lumMod val="50000"/>
                  </a:schemeClr>
                </a:solidFill>
              </a:rPr>
              <a:t>Best, </a:t>
            </a:r>
            <a:r>
              <a:rPr lang="pl-PL" sz="3200" b="1" dirty="0" err="1" smtClean="0">
                <a:solidFill>
                  <a:schemeClr val="accent5">
                    <a:lumMod val="50000"/>
                  </a:schemeClr>
                </a:solidFill>
              </a:rPr>
              <a:t>Tomek&amp;Tomek</a:t>
            </a:r>
            <a:endParaRPr lang="en-GB" sz="3600" dirty="0">
              <a:solidFill>
                <a:schemeClr val="accent5">
                  <a:lumMod val="50000"/>
                </a:schemeClr>
              </a:solidFill>
            </a:endParaRPr>
          </a:p>
        </p:txBody>
      </p:sp>
    </p:spTree>
    <p:extLst>
      <p:ext uri="{BB962C8B-B14F-4D97-AF65-F5344CB8AC3E}">
        <p14:creationId xmlns:p14="http://schemas.microsoft.com/office/powerpoint/2010/main" val="3230140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3886"/>
            <a:ext cx="12192000" cy="1143000"/>
          </a:xfrm>
          <a:solidFill>
            <a:schemeClr val="accent5">
              <a:lumMod val="20000"/>
              <a:lumOff val="80000"/>
            </a:schemeClr>
          </a:solidFill>
        </p:spPr>
        <p:txBody>
          <a:bodyPr/>
          <a:lstStyle/>
          <a:p>
            <a:r>
              <a:rPr lang="pl-PL" b="1" i="1" dirty="0" smtClean="0">
                <a:solidFill>
                  <a:schemeClr val="accent5">
                    <a:lumMod val="50000"/>
                  </a:schemeClr>
                </a:solidFill>
              </a:rPr>
              <a:t>S</a:t>
            </a:r>
            <a:r>
              <a:rPr lang="en-US" b="1" i="1" dirty="0" smtClean="0">
                <a:solidFill>
                  <a:schemeClr val="accent5">
                    <a:lumMod val="50000"/>
                  </a:schemeClr>
                </a:solidFill>
              </a:rPr>
              <a:t>tory of </a:t>
            </a:r>
            <a:r>
              <a:rPr lang="en-US" b="1" i="1" dirty="0">
                <a:solidFill>
                  <a:schemeClr val="accent5">
                    <a:lumMod val="50000"/>
                  </a:schemeClr>
                </a:solidFill>
              </a:rPr>
              <a:t>the risk </a:t>
            </a:r>
            <a:r>
              <a:rPr lang="pl-PL" b="1" i="1" dirty="0" smtClean="0">
                <a:solidFill>
                  <a:schemeClr val="accent5">
                    <a:lumMod val="50000"/>
                  </a:schemeClr>
                </a:solidFill>
              </a:rPr>
              <a:t>and </a:t>
            </a:r>
            <a:r>
              <a:rPr lang="en-US" b="1" i="1" dirty="0" smtClean="0">
                <a:solidFill>
                  <a:schemeClr val="accent5">
                    <a:lumMod val="50000"/>
                  </a:schemeClr>
                </a:solidFill>
              </a:rPr>
              <a:t>uncertainty</a:t>
            </a:r>
            <a:r>
              <a:rPr lang="en-GB" b="1" i="1" dirty="0" smtClean="0">
                <a:solidFill>
                  <a:schemeClr val="accent5">
                    <a:lumMod val="50000"/>
                  </a:schemeClr>
                </a:solidFill>
              </a:rPr>
              <a:t> </a:t>
            </a:r>
            <a:endParaRPr lang="en-GB" b="1" i="1" dirty="0">
              <a:solidFill>
                <a:schemeClr val="accent5">
                  <a:lumMod val="50000"/>
                </a:schemeClr>
              </a:solidFill>
            </a:endParaRPr>
          </a:p>
        </p:txBody>
      </p:sp>
      <p:sp>
        <p:nvSpPr>
          <p:cNvPr id="3" name="Symbol zastępczy zawartości 2"/>
          <p:cNvSpPr>
            <a:spLocks noGrp="1"/>
          </p:cNvSpPr>
          <p:nvPr>
            <p:ph idx="1"/>
          </p:nvPr>
        </p:nvSpPr>
        <p:spPr>
          <a:xfrm>
            <a:off x="250257" y="1225367"/>
            <a:ext cx="11454063" cy="5271686"/>
          </a:xfrm>
        </p:spPr>
        <p:txBody>
          <a:bodyPr>
            <a:noAutofit/>
          </a:bodyPr>
          <a:lstStyle/>
          <a:p>
            <a:pPr marL="0" indent="0" algn="just">
              <a:buNone/>
            </a:pPr>
            <a:r>
              <a:rPr lang="en-US" b="1" dirty="0">
                <a:solidFill>
                  <a:schemeClr val="accent5">
                    <a:lumMod val="50000"/>
                  </a:schemeClr>
                </a:solidFill>
              </a:rPr>
              <a:t>For me, the simplest way to teach microeconomics is to find the story which is behind the equations in economic textbooks (it is the same story for beginners and for advanced </a:t>
            </a:r>
            <a:r>
              <a:rPr lang="pl-PL" b="1" dirty="0" err="1" smtClean="0">
                <a:solidFill>
                  <a:schemeClr val="accent5">
                    <a:lumMod val="50000"/>
                  </a:schemeClr>
                </a:solidFill>
              </a:rPr>
              <a:t>students</a:t>
            </a:r>
            <a:r>
              <a:rPr lang="pl-PL" b="1" dirty="0" smtClean="0">
                <a:solidFill>
                  <a:schemeClr val="accent5">
                    <a:lumMod val="50000"/>
                  </a:schemeClr>
                </a:solidFill>
              </a:rPr>
              <a:t> </a:t>
            </a:r>
            <a:r>
              <a:rPr lang="en-US" b="1" dirty="0" smtClean="0">
                <a:solidFill>
                  <a:schemeClr val="accent5">
                    <a:lumMod val="50000"/>
                  </a:schemeClr>
                </a:solidFill>
              </a:rPr>
              <a:t>but </a:t>
            </a:r>
            <a:r>
              <a:rPr lang="en-US" b="1" dirty="0">
                <a:solidFill>
                  <a:schemeClr val="accent5">
                    <a:lumMod val="50000"/>
                  </a:schemeClr>
                </a:solidFill>
              </a:rPr>
              <a:t>for advanced </a:t>
            </a:r>
            <a:r>
              <a:rPr lang="pl-PL" b="1" dirty="0" err="1">
                <a:solidFill>
                  <a:schemeClr val="accent5">
                    <a:lumMod val="50000"/>
                  </a:schemeClr>
                </a:solidFill>
              </a:rPr>
              <a:t>students</a:t>
            </a:r>
            <a:r>
              <a:rPr lang="pl-PL" b="1" dirty="0">
                <a:solidFill>
                  <a:schemeClr val="accent5">
                    <a:lumMod val="50000"/>
                  </a:schemeClr>
                </a:solidFill>
              </a:rPr>
              <a:t> </a:t>
            </a:r>
            <a:r>
              <a:rPr lang="en-US" b="1" dirty="0" smtClean="0">
                <a:solidFill>
                  <a:schemeClr val="accent5">
                    <a:lumMod val="50000"/>
                  </a:schemeClr>
                </a:solidFill>
              </a:rPr>
              <a:t>we </a:t>
            </a:r>
            <a:r>
              <a:rPr lang="en-US" b="1" dirty="0">
                <a:solidFill>
                  <a:schemeClr val="accent5">
                    <a:lumMod val="50000"/>
                  </a:schemeClr>
                </a:solidFill>
              </a:rPr>
              <a:t>use more sophisticated language - mathematics)</a:t>
            </a:r>
          </a:p>
          <a:p>
            <a:pPr marL="0" indent="0" algn="just">
              <a:buNone/>
            </a:pPr>
            <a:endParaRPr lang="en-US" b="1" dirty="0">
              <a:solidFill>
                <a:schemeClr val="accent5">
                  <a:lumMod val="50000"/>
                </a:schemeClr>
              </a:solidFill>
            </a:endParaRPr>
          </a:p>
          <a:p>
            <a:pPr marL="0" indent="0" algn="just">
              <a:buNone/>
            </a:pPr>
            <a:r>
              <a:rPr lang="en-US" b="1" dirty="0">
                <a:solidFill>
                  <a:schemeClr val="accent5">
                    <a:lumMod val="50000"/>
                  </a:schemeClr>
                </a:solidFill>
              </a:rPr>
              <a:t>When we teach about risk and uncertainty we talk about a story: that we </a:t>
            </a:r>
            <a:r>
              <a:rPr lang="pl-PL" b="1" dirty="0" err="1" smtClean="0">
                <a:solidFill>
                  <a:schemeClr val="accent5">
                    <a:lumMod val="50000"/>
                  </a:schemeClr>
                </a:solidFill>
              </a:rPr>
              <a:t>are</a:t>
            </a:r>
            <a:r>
              <a:rPr lang="pl-PL" b="1" dirty="0" smtClean="0">
                <a:solidFill>
                  <a:schemeClr val="accent5">
                    <a:lumMod val="50000"/>
                  </a:schemeClr>
                </a:solidFill>
              </a:rPr>
              <a:t> </a:t>
            </a:r>
            <a:r>
              <a:rPr lang="pl-PL" b="1" dirty="0" err="1" smtClean="0">
                <a:solidFill>
                  <a:schemeClr val="accent5">
                    <a:lumMod val="50000"/>
                  </a:schemeClr>
                </a:solidFill>
              </a:rPr>
              <a:t>living</a:t>
            </a:r>
            <a:r>
              <a:rPr lang="en-US" b="1" dirty="0" smtClean="0">
                <a:solidFill>
                  <a:schemeClr val="accent5">
                    <a:lumMod val="50000"/>
                  </a:schemeClr>
                </a:solidFill>
              </a:rPr>
              <a:t> </a:t>
            </a:r>
            <a:r>
              <a:rPr lang="en-US" b="1" dirty="0">
                <a:solidFill>
                  <a:schemeClr val="accent5">
                    <a:lumMod val="50000"/>
                  </a:schemeClr>
                </a:solidFill>
              </a:rPr>
              <a:t>in the TV series "Let's Make a Deal". You know the series from Monty Hall </a:t>
            </a:r>
            <a:r>
              <a:rPr lang="en-US" b="1" dirty="0" smtClean="0">
                <a:solidFill>
                  <a:schemeClr val="accent5">
                    <a:lumMod val="50000"/>
                  </a:schemeClr>
                </a:solidFill>
              </a:rPr>
              <a:t>problem</a:t>
            </a:r>
            <a:r>
              <a:rPr lang="pl-PL" b="1" dirty="0" smtClean="0">
                <a:solidFill>
                  <a:schemeClr val="accent5">
                    <a:lumMod val="50000"/>
                  </a:schemeClr>
                </a:solidFill>
              </a:rPr>
              <a:t> </a:t>
            </a:r>
            <a:r>
              <a:rPr lang="en-US" b="1" dirty="0" smtClean="0">
                <a:solidFill>
                  <a:schemeClr val="accent5">
                    <a:lumMod val="50000"/>
                  </a:schemeClr>
                </a:solidFill>
              </a:rPr>
              <a:t>but </a:t>
            </a:r>
            <a:r>
              <a:rPr lang="en-US" b="1" dirty="0">
                <a:solidFill>
                  <a:schemeClr val="accent5">
                    <a:lumMod val="50000"/>
                  </a:schemeClr>
                </a:solidFill>
              </a:rPr>
              <a:t>the explanation power of "Let's Make a Deal" is much wider. </a:t>
            </a:r>
            <a:r>
              <a:rPr lang="en-US" b="1" dirty="0" err="1" smtClean="0">
                <a:solidFill>
                  <a:schemeClr val="accent5">
                    <a:lumMod val="50000"/>
                  </a:schemeClr>
                </a:solidFill>
              </a:rPr>
              <a:t>Th</a:t>
            </a:r>
            <a:r>
              <a:rPr lang="pl-PL" b="1" dirty="0" err="1" smtClean="0">
                <a:solidFill>
                  <a:schemeClr val="accent5">
                    <a:lumMod val="50000"/>
                  </a:schemeClr>
                </a:solidFill>
              </a:rPr>
              <a:t>is</a:t>
            </a:r>
            <a:r>
              <a:rPr lang="en-US" b="1" dirty="0" smtClean="0">
                <a:solidFill>
                  <a:schemeClr val="accent5">
                    <a:lumMod val="50000"/>
                  </a:schemeClr>
                </a:solidFill>
              </a:rPr>
              <a:t> </a:t>
            </a:r>
            <a:r>
              <a:rPr lang="pl-PL" b="1" dirty="0">
                <a:solidFill>
                  <a:schemeClr val="accent5">
                    <a:lumMod val="50000"/>
                  </a:schemeClr>
                </a:solidFill>
              </a:rPr>
              <a:t>TV </a:t>
            </a:r>
            <a:r>
              <a:rPr lang="en-US" b="1" dirty="0">
                <a:solidFill>
                  <a:schemeClr val="accent5">
                    <a:lumMod val="50000"/>
                  </a:schemeClr>
                </a:solidFill>
              </a:rPr>
              <a:t>series is </a:t>
            </a:r>
            <a:r>
              <a:rPr lang="pl-PL" b="1" dirty="0" smtClean="0">
                <a:solidFill>
                  <a:schemeClr val="accent5">
                    <a:lumMod val="50000"/>
                  </a:schemeClr>
                </a:solidFill>
              </a:rPr>
              <a:t>a</a:t>
            </a:r>
            <a:r>
              <a:rPr lang="en-US" b="1" dirty="0" smtClean="0">
                <a:solidFill>
                  <a:schemeClr val="accent5">
                    <a:lumMod val="50000"/>
                  </a:schemeClr>
                </a:solidFill>
              </a:rPr>
              <a:t> </a:t>
            </a:r>
            <a:r>
              <a:rPr lang="en-US" b="1" dirty="0">
                <a:solidFill>
                  <a:schemeClr val="accent5">
                    <a:lumMod val="50000"/>
                  </a:schemeClr>
                </a:solidFill>
              </a:rPr>
              <a:t>metaphor of standard risk theory. </a:t>
            </a:r>
          </a:p>
        </p:txBody>
      </p:sp>
    </p:spTree>
    <p:extLst>
      <p:ext uri="{BB962C8B-B14F-4D97-AF65-F5344CB8AC3E}">
        <p14:creationId xmlns:p14="http://schemas.microsoft.com/office/powerpoint/2010/main" val="52647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1002"/>
            <a:ext cx="12192000" cy="857250"/>
          </a:xfrm>
          <a:solidFill>
            <a:schemeClr val="accent5">
              <a:lumMod val="20000"/>
              <a:lumOff val="80000"/>
            </a:schemeClr>
          </a:solidFill>
        </p:spPr>
        <p:txBody>
          <a:bodyPr>
            <a:normAutofit/>
          </a:bodyPr>
          <a:lstStyle/>
          <a:p>
            <a:r>
              <a:rPr lang="pl-PL" b="1" i="1" dirty="0" err="1">
                <a:solidFill>
                  <a:schemeClr val="accent5">
                    <a:lumMod val="50000"/>
                  </a:schemeClr>
                </a:solidFill>
              </a:rPr>
              <a:t>Risk</a:t>
            </a:r>
            <a:r>
              <a:rPr lang="pl-PL" b="1" i="1" dirty="0">
                <a:solidFill>
                  <a:schemeClr val="accent5">
                    <a:lumMod val="50000"/>
                  </a:schemeClr>
                </a:solidFill>
              </a:rPr>
              <a:t> </a:t>
            </a:r>
            <a:r>
              <a:rPr lang="pl-PL" b="1" i="1" dirty="0" smtClean="0">
                <a:solidFill>
                  <a:schemeClr val="accent5">
                    <a:lumMod val="50000"/>
                  </a:schemeClr>
                </a:solidFill>
              </a:rPr>
              <a:t>- </a:t>
            </a:r>
            <a:r>
              <a:rPr lang="pl-PL" b="1" i="1" dirty="0" err="1" smtClean="0">
                <a:solidFill>
                  <a:schemeClr val="accent5">
                    <a:lumMod val="50000"/>
                  </a:schemeClr>
                </a:solidFill>
              </a:rPr>
              <a:t>similaries</a:t>
            </a:r>
            <a:r>
              <a:rPr lang="pl-PL" b="1" i="1" dirty="0" smtClean="0">
                <a:solidFill>
                  <a:schemeClr val="accent5">
                    <a:lumMod val="50000"/>
                  </a:schemeClr>
                </a:solidFill>
              </a:rPr>
              <a:t> to  </a:t>
            </a:r>
            <a:r>
              <a:rPr lang="en-US" b="1" i="1" dirty="0" smtClean="0">
                <a:solidFill>
                  <a:schemeClr val="accent5">
                    <a:lumMod val="50000"/>
                  </a:schemeClr>
                </a:solidFill>
              </a:rPr>
              <a:t>TV </a:t>
            </a:r>
            <a:r>
              <a:rPr lang="en-US" b="1" i="1" dirty="0">
                <a:solidFill>
                  <a:schemeClr val="accent5">
                    <a:lumMod val="50000"/>
                  </a:schemeClr>
                </a:solidFill>
              </a:rPr>
              <a:t>show Let’s Make a Deal </a:t>
            </a:r>
          </a:p>
        </p:txBody>
      </p:sp>
      <p:sp>
        <p:nvSpPr>
          <p:cNvPr id="3" name="Prostokąt 2"/>
          <p:cNvSpPr/>
          <p:nvPr/>
        </p:nvSpPr>
        <p:spPr>
          <a:xfrm>
            <a:off x="205338" y="961977"/>
            <a:ext cx="11441229" cy="1938992"/>
          </a:xfrm>
          <a:prstGeom prst="rect">
            <a:avLst/>
          </a:prstGeom>
        </p:spPr>
        <p:txBody>
          <a:bodyPr wrap="square">
            <a:spAutoFit/>
          </a:bodyPr>
          <a:lstStyle/>
          <a:p>
            <a:pPr algn="just"/>
            <a:r>
              <a:rPr lang="en-US" sz="2400" b="1" dirty="0">
                <a:solidFill>
                  <a:srgbClr val="4BACC6">
                    <a:lumMod val="50000"/>
                  </a:srgbClr>
                </a:solidFill>
              </a:rPr>
              <a:t>We have to choose between three </a:t>
            </a:r>
            <a:r>
              <a:rPr lang="en-US" sz="2400" b="1" dirty="0" smtClean="0">
                <a:solidFill>
                  <a:srgbClr val="4BACC6">
                    <a:lumMod val="50000"/>
                  </a:srgbClr>
                </a:solidFill>
              </a:rPr>
              <a:t>doors </a:t>
            </a:r>
            <a:r>
              <a:rPr lang="en-US" sz="2400" b="1" dirty="0">
                <a:solidFill>
                  <a:srgbClr val="4BACC6">
                    <a:lumMod val="50000"/>
                  </a:srgbClr>
                </a:solidFill>
              </a:rPr>
              <a:t>–&gt; we know the probabilities. We guess the values of hidden prizes: one small prize, one big prize and </a:t>
            </a:r>
            <a:r>
              <a:rPr lang="pl-PL" sz="2400" b="1" dirty="0" err="1" smtClean="0">
                <a:solidFill>
                  <a:srgbClr val="4BACC6">
                    <a:lumMod val="50000"/>
                  </a:srgbClr>
                </a:solidFill>
              </a:rPr>
              <a:t>sometime</a:t>
            </a:r>
            <a:r>
              <a:rPr lang="pl-PL" sz="2400" b="1" dirty="0" smtClean="0">
                <a:solidFill>
                  <a:srgbClr val="4BACC6">
                    <a:lumMod val="50000"/>
                  </a:srgbClr>
                </a:solidFill>
              </a:rPr>
              <a:t> </a:t>
            </a:r>
            <a:r>
              <a:rPr lang="en-US" sz="2400" b="1" dirty="0" smtClean="0">
                <a:solidFill>
                  <a:srgbClr val="4BACC6">
                    <a:lumMod val="50000"/>
                  </a:srgbClr>
                </a:solidFill>
              </a:rPr>
              <a:t>can </a:t>
            </a:r>
            <a:r>
              <a:rPr lang="en-US" sz="2400" b="1" dirty="0">
                <a:solidFill>
                  <a:srgbClr val="4BACC6">
                    <a:lumMod val="50000"/>
                  </a:srgbClr>
                </a:solidFill>
              </a:rPr>
              <a:t>win nothing). Our knowledge is based on the previous episodes – Bayes inference). Sometimes the host offers us to give up the play and we can obtain sure compensation.  The host is like a financial or insurance institution – he offers us a risk-free </a:t>
            </a:r>
            <a:r>
              <a:rPr lang="en-US" sz="2400" b="1" dirty="0" smtClean="0">
                <a:solidFill>
                  <a:srgbClr val="4BACC6">
                    <a:lumMod val="50000"/>
                  </a:srgbClr>
                </a:solidFill>
              </a:rPr>
              <a:t>alternative. </a:t>
            </a:r>
            <a:endParaRPr lang="pl-PL" sz="2400" b="1" dirty="0">
              <a:solidFill>
                <a:srgbClr val="4BACC6">
                  <a:lumMod val="50000"/>
                </a:srgbClr>
              </a:solidFill>
              <a:latin typeface="Calibri"/>
            </a:endParaRPr>
          </a:p>
        </p:txBody>
      </p:sp>
      <p:sp>
        <p:nvSpPr>
          <p:cNvPr id="4" name="AutoShape 2" descr="\Pr(A\land B)\leq \Pr(A)"/>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l-PL" sz="1350">
              <a:solidFill>
                <a:prstClr val="black"/>
              </a:solidFill>
              <a:latin typeface="Calibri"/>
            </a:endParaRPr>
          </a:p>
        </p:txBody>
      </p:sp>
      <p:grpSp>
        <p:nvGrpSpPr>
          <p:cNvPr id="19" name="Grupa 18"/>
          <p:cNvGrpSpPr/>
          <p:nvPr/>
        </p:nvGrpSpPr>
        <p:grpSpPr>
          <a:xfrm>
            <a:off x="7892100" y="3351799"/>
            <a:ext cx="3549679" cy="2130660"/>
            <a:chOff x="572998" y="3419738"/>
            <a:chExt cx="4732905" cy="2840879"/>
          </a:xfrm>
        </p:grpSpPr>
        <p:grpSp>
          <p:nvGrpSpPr>
            <p:cNvPr id="5" name="Grupa 46"/>
            <p:cNvGrpSpPr>
              <a:grpSpLocks/>
            </p:cNvGrpSpPr>
            <p:nvPr/>
          </p:nvGrpSpPr>
          <p:grpSpPr bwMode="auto">
            <a:xfrm>
              <a:off x="572998" y="3419738"/>
              <a:ext cx="4251518" cy="2840879"/>
              <a:chOff x="-174778" y="2717847"/>
              <a:chExt cx="4478895" cy="1882686"/>
            </a:xfrm>
          </p:grpSpPr>
          <p:grpSp>
            <p:nvGrpSpPr>
              <p:cNvPr id="6" name="Grupa 19"/>
              <p:cNvGrpSpPr>
                <a:grpSpLocks/>
              </p:cNvGrpSpPr>
              <p:nvPr/>
            </p:nvGrpSpPr>
            <p:grpSpPr bwMode="auto">
              <a:xfrm>
                <a:off x="-174778" y="2717847"/>
                <a:ext cx="4478895" cy="1729711"/>
                <a:chOff x="-318794" y="990325"/>
                <a:chExt cx="4478895" cy="1729711"/>
              </a:xfrm>
            </p:grpSpPr>
            <p:cxnSp>
              <p:nvCxnSpPr>
                <p:cNvPr id="8" name="Łącznik prosty 5"/>
                <p:cNvCxnSpPr>
                  <a:stCxn id="10" idx="6"/>
                  <a:endCxn id="11" idx="1"/>
                </p:cNvCxnSpPr>
                <p:nvPr/>
              </p:nvCxnSpPr>
              <p:spPr>
                <a:xfrm flipV="1">
                  <a:off x="323252" y="1122904"/>
                  <a:ext cx="2305105" cy="944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Łącznik prosty 6"/>
                <p:cNvCxnSpPr>
                  <a:stCxn id="10" idx="6"/>
                  <a:endCxn id="7" idx="1"/>
                </p:cNvCxnSpPr>
                <p:nvPr/>
              </p:nvCxnSpPr>
              <p:spPr>
                <a:xfrm>
                  <a:off x="323252" y="2067778"/>
                  <a:ext cx="2305105" cy="652258"/>
                </a:xfrm>
                <a:prstGeom prst="line">
                  <a:avLst/>
                </a:prstGeom>
              </p:spPr>
              <p:style>
                <a:lnRef idx="1">
                  <a:schemeClr val="accent1"/>
                </a:lnRef>
                <a:fillRef idx="0">
                  <a:schemeClr val="accent1"/>
                </a:fillRef>
                <a:effectRef idx="0">
                  <a:schemeClr val="accent1"/>
                </a:effectRef>
                <a:fontRef idx="minor">
                  <a:schemeClr val="tx1"/>
                </a:fontRef>
              </p:style>
            </p:cxnSp>
            <p:sp>
              <p:nvSpPr>
                <p:cNvPr id="10" name="Elipsa 9"/>
                <p:cNvSpPr/>
                <p:nvPr/>
              </p:nvSpPr>
              <p:spPr>
                <a:xfrm>
                  <a:off x="-318794" y="1859814"/>
                  <a:ext cx="642046" cy="415927"/>
                </a:xfrm>
                <a:prstGeom prst="ellipse">
                  <a:avLst/>
                </a:prstGeom>
                <a:solidFill>
                  <a:schemeClr val="bg2">
                    <a:lumMod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pl-PL" sz="1500" b="1" i="1" dirty="0" smtClean="0">
                      <a:solidFill>
                        <a:srgbClr val="4F81BD">
                          <a:lumMod val="50000"/>
                        </a:srgbClr>
                      </a:solidFill>
                      <a:latin typeface="Calibri"/>
                    </a:rPr>
                    <a:t>G</a:t>
                  </a:r>
                  <a:endParaRPr lang="pl-PL" sz="1500" b="1" i="1" dirty="0">
                    <a:solidFill>
                      <a:srgbClr val="4F81BD">
                        <a:lumMod val="50000"/>
                      </a:srgbClr>
                    </a:solidFill>
                    <a:latin typeface="Calibri"/>
                  </a:endParaRPr>
                </a:p>
              </p:txBody>
            </p:sp>
            <p:sp>
              <p:nvSpPr>
                <p:cNvPr id="11" name="pole tekstowe 10"/>
                <p:cNvSpPr txBox="1"/>
                <p:nvPr/>
              </p:nvSpPr>
              <p:spPr>
                <a:xfrm>
                  <a:off x="2628358" y="990325"/>
                  <a:ext cx="1531743" cy="285554"/>
                </a:xfrm>
                <a:prstGeom prst="rect">
                  <a:avLst/>
                </a:prstGeom>
                <a:solidFill>
                  <a:schemeClr val="bg2">
                    <a:lumMod val="50000"/>
                    <a:alpha val="50000"/>
                  </a:schemeClr>
                </a:solidFill>
              </p:spPr>
              <p:txBody>
                <a:bodyPr>
                  <a:spAutoFit/>
                </a:bodyPr>
                <a:lstStyle/>
                <a:p>
                  <a:pPr algn="ctr" eaLnBrk="0" hangingPunct="0">
                    <a:defRPr/>
                  </a:pPr>
                  <a:r>
                    <a:rPr lang="pl-PL" sz="1500" b="1" i="1" dirty="0" smtClean="0">
                      <a:solidFill>
                        <a:srgbClr val="4F81BD">
                          <a:lumMod val="50000"/>
                        </a:srgbClr>
                      </a:solidFill>
                      <a:latin typeface="Calibri"/>
                    </a:rPr>
                    <a:t>$ 0</a:t>
                  </a:r>
                  <a:endParaRPr lang="pl-PL" sz="1500" b="1" i="1" baseline="-25000" dirty="0">
                    <a:solidFill>
                      <a:srgbClr val="4F81BD">
                        <a:lumMod val="50000"/>
                      </a:srgbClr>
                    </a:solidFill>
                    <a:latin typeface="Calibri"/>
                  </a:endParaRPr>
                </a:p>
              </p:txBody>
            </p:sp>
            <p:sp>
              <p:nvSpPr>
                <p:cNvPr id="12" name="pole tekstowe 42"/>
                <p:cNvSpPr txBox="1">
                  <a:spLocks noChangeArrowheads="1"/>
                </p:cNvSpPr>
                <p:nvPr/>
              </p:nvSpPr>
              <p:spPr bwMode="auto">
                <a:xfrm>
                  <a:off x="1270760" y="1341624"/>
                  <a:ext cx="896949" cy="285554"/>
                </a:xfrm>
                <a:prstGeom prst="rect">
                  <a:avLst/>
                </a:prstGeom>
                <a:solidFill>
                  <a:schemeClr val="bg1"/>
                </a:solidFill>
                <a:ln w="9525">
                  <a:noFill/>
                  <a:miter lim="800000"/>
                  <a:headEnd/>
                  <a:tailEnd/>
                </a:ln>
              </p:spPr>
              <p:txBody>
                <a:bodyPr>
                  <a:spAutoFit/>
                </a:bodyPr>
                <a:lstStyle/>
                <a:p>
                  <a:pPr algn="ctr" eaLnBrk="0" hangingPunct="0">
                    <a:defRPr/>
                  </a:pPr>
                  <a:r>
                    <a:rPr lang="pl-PL" sz="1500" b="1" i="1" dirty="0">
                      <a:solidFill>
                        <a:srgbClr val="4F81BD">
                          <a:lumMod val="50000"/>
                        </a:srgbClr>
                      </a:solidFill>
                      <a:latin typeface="Calibri"/>
                    </a:rPr>
                    <a:t>1/3</a:t>
                  </a:r>
                </a:p>
              </p:txBody>
            </p:sp>
            <p:sp>
              <p:nvSpPr>
                <p:cNvPr id="13" name="pole tekstowe 12"/>
                <p:cNvSpPr txBox="1">
                  <a:spLocks noChangeArrowheads="1"/>
                </p:cNvSpPr>
                <p:nvPr/>
              </p:nvSpPr>
              <p:spPr bwMode="auto">
                <a:xfrm>
                  <a:off x="1100358" y="2277328"/>
                  <a:ext cx="1127274" cy="285554"/>
                </a:xfrm>
                <a:prstGeom prst="rect">
                  <a:avLst/>
                </a:prstGeom>
                <a:solidFill>
                  <a:schemeClr val="bg1"/>
                </a:solidFill>
                <a:ln w="9525">
                  <a:noFill/>
                  <a:miter lim="800000"/>
                  <a:headEnd/>
                  <a:tailEnd/>
                </a:ln>
              </p:spPr>
              <p:txBody>
                <a:bodyPr>
                  <a:spAutoFit/>
                </a:bodyPr>
                <a:lstStyle/>
                <a:p>
                  <a:pPr algn="ctr" eaLnBrk="0" hangingPunct="0">
                    <a:defRPr/>
                  </a:pPr>
                  <a:r>
                    <a:rPr lang="pl-PL" sz="1500" b="1" i="1" dirty="0">
                      <a:solidFill>
                        <a:srgbClr val="4F81BD">
                          <a:lumMod val="50000"/>
                        </a:srgbClr>
                      </a:solidFill>
                      <a:latin typeface="Calibri"/>
                    </a:rPr>
                    <a:t>1/3</a:t>
                  </a:r>
                </a:p>
              </p:txBody>
            </p:sp>
          </p:grpSp>
          <p:sp>
            <p:nvSpPr>
              <p:cNvPr id="7" name="pole tekstowe 6"/>
              <p:cNvSpPr txBox="1"/>
              <p:nvPr/>
            </p:nvSpPr>
            <p:spPr>
              <a:xfrm>
                <a:off x="2772374" y="4314979"/>
                <a:ext cx="1529871" cy="285554"/>
              </a:xfrm>
              <a:prstGeom prst="rect">
                <a:avLst/>
              </a:prstGeom>
              <a:solidFill>
                <a:schemeClr val="bg2">
                  <a:lumMod val="50000"/>
                  <a:alpha val="50000"/>
                </a:schemeClr>
              </a:solidFill>
            </p:spPr>
            <p:txBody>
              <a:bodyPr>
                <a:spAutoFit/>
              </a:bodyPr>
              <a:lstStyle/>
              <a:p>
                <a:pPr algn="ctr" eaLnBrk="0" hangingPunct="0">
                  <a:defRPr/>
                </a:pPr>
                <a:r>
                  <a:rPr lang="pl-PL" sz="1500" b="1" i="1" dirty="0" smtClean="0">
                    <a:solidFill>
                      <a:srgbClr val="4F81BD">
                        <a:lumMod val="50000"/>
                      </a:srgbClr>
                    </a:solidFill>
                    <a:latin typeface="Calibri"/>
                  </a:rPr>
                  <a:t>$ 11 000</a:t>
                </a:r>
                <a:endParaRPr lang="pl-PL" sz="1500" b="1" i="1" dirty="0">
                  <a:solidFill>
                    <a:srgbClr val="4F81BD">
                      <a:lumMod val="50000"/>
                    </a:srgbClr>
                  </a:solidFill>
                  <a:latin typeface="Calibri"/>
                </a:endParaRPr>
              </a:p>
            </p:txBody>
          </p:sp>
        </p:grpSp>
        <p:cxnSp>
          <p:nvCxnSpPr>
            <p:cNvPr id="14" name="Łącznik prosty 5"/>
            <p:cNvCxnSpPr>
              <a:stCxn id="10" idx="6"/>
            </p:cNvCxnSpPr>
            <p:nvPr/>
          </p:nvCxnSpPr>
          <p:spPr bwMode="auto">
            <a:xfrm flipV="1">
              <a:off x="1182450" y="5045559"/>
              <a:ext cx="2669470" cy="1"/>
            </a:xfrm>
            <a:prstGeom prst="line">
              <a:avLst/>
            </a:prstGeom>
          </p:spPr>
          <p:style>
            <a:lnRef idx="1">
              <a:schemeClr val="accent1"/>
            </a:lnRef>
            <a:fillRef idx="0">
              <a:schemeClr val="accent1"/>
            </a:fillRef>
            <a:effectRef idx="0">
              <a:schemeClr val="accent1"/>
            </a:effectRef>
            <a:fontRef idx="minor">
              <a:schemeClr val="tx1"/>
            </a:fontRef>
          </p:style>
        </p:cxnSp>
        <p:sp>
          <p:nvSpPr>
            <p:cNvPr id="17" name="pole tekstowe 16"/>
            <p:cNvSpPr txBox="1"/>
            <p:nvPr/>
          </p:nvSpPr>
          <p:spPr bwMode="auto">
            <a:xfrm>
              <a:off x="3851920" y="4814726"/>
              <a:ext cx="1453983" cy="430887"/>
            </a:xfrm>
            <a:prstGeom prst="rect">
              <a:avLst/>
            </a:prstGeom>
            <a:solidFill>
              <a:schemeClr val="bg2">
                <a:lumMod val="50000"/>
                <a:alpha val="50000"/>
              </a:schemeClr>
            </a:solidFill>
          </p:spPr>
          <p:txBody>
            <a:bodyPr>
              <a:spAutoFit/>
            </a:bodyPr>
            <a:lstStyle/>
            <a:p>
              <a:pPr algn="ctr" eaLnBrk="0" hangingPunct="0">
                <a:defRPr/>
              </a:pPr>
              <a:r>
                <a:rPr lang="pl-PL" sz="1500" b="1" i="1" dirty="0" smtClean="0">
                  <a:solidFill>
                    <a:srgbClr val="4F81BD">
                      <a:lumMod val="50000"/>
                    </a:srgbClr>
                  </a:solidFill>
                  <a:latin typeface="Calibri"/>
                </a:rPr>
                <a:t>$ 1000</a:t>
              </a:r>
              <a:endParaRPr lang="pl-PL" sz="1500" b="1" i="1" baseline="-25000" dirty="0">
                <a:solidFill>
                  <a:srgbClr val="4F81BD">
                    <a:lumMod val="50000"/>
                  </a:srgbClr>
                </a:solidFill>
                <a:latin typeface="Calibri"/>
              </a:endParaRPr>
            </a:p>
          </p:txBody>
        </p:sp>
        <p:sp>
          <p:nvSpPr>
            <p:cNvPr id="18" name="pole tekstowe 42"/>
            <p:cNvSpPr txBox="1">
              <a:spLocks noChangeArrowheads="1"/>
            </p:cNvSpPr>
            <p:nvPr/>
          </p:nvSpPr>
          <p:spPr bwMode="auto">
            <a:xfrm>
              <a:off x="2048111" y="4810456"/>
              <a:ext cx="851415" cy="430887"/>
            </a:xfrm>
            <a:prstGeom prst="rect">
              <a:avLst/>
            </a:prstGeom>
            <a:solidFill>
              <a:schemeClr val="bg1"/>
            </a:solidFill>
            <a:ln w="9525">
              <a:noFill/>
              <a:miter lim="800000"/>
              <a:headEnd/>
              <a:tailEnd/>
            </a:ln>
          </p:spPr>
          <p:txBody>
            <a:bodyPr>
              <a:spAutoFit/>
            </a:bodyPr>
            <a:lstStyle/>
            <a:p>
              <a:pPr algn="ctr" eaLnBrk="0" hangingPunct="0">
                <a:defRPr/>
              </a:pPr>
              <a:r>
                <a:rPr lang="pl-PL" sz="1500" b="1" i="1" dirty="0">
                  <a:solidFill>
                    <a:srgbClr val="4F81BD">
                      <a:lumMod val="50000"/>
                    </a:srgbClr>
                  </a:solidFill>
                  <a:latin typeface="Calibri"/>
                </a:rPr>
                <a:t>1/3</a:t>
              </a:r>
            </a:p>
          </p:txBody>
        </p:sp>
      </p:grpSp>
      <p:sp>
        <p:nvSpPr>
          <p:cNvPr id="15" name="Prostokąt 14"/>
          <p:cNvSpPr/>
          <p:nvPr/>
        </p:nvSpPr>
        <p:spPr>
          <a:xfrm>
            <a:off x="205338" y="5674620"/>
            <a:ext cx="11905029" cy="1061829"/>
          </a:xfrm>
          <a:prstGeom prst="rect">
            <a:avLst/>
          </a:prstGeom>
        </p:spPr>
        <p:txBody>
          <a:bodyPr wrap="square">
            <a:spAutoFit/>
          </a:bodyPr>
          <a:lstStyle/>
          <a:p>
            <a:pPr algn="just"/>
            <a:r>
              <a:rPr lang="en-US" sz="2100" b="1" dirty="0" smtClean="0">
                <a:solidFill>
                  <a:srgbClr val="4BACC6">
                    <a:lumMod val="50000"/>
                  </a:srgbClr>
                </a:solidFill>
              </a:rPr>
              <a:t>In </a:t>
            </a:r>
            <a:r>
              <a:rPr lang="en-US" sz="2100" b="1" dirty="0">
                <a:solidFill>
                  <a:srgbClr val="4BACC6">
                    <a:lumMod val="50000"/>
                  </a:srgbClr>
                </a:solidFill>
              </a:rPr>
              <a:t>more sophisticated theories we know distribution - a function that describes the likelihood of obtaining the possible values of a random variable. But the story is the same -&gt; We know </a:t>
            </a:r>
            <a:r>
              <a:rPr lang="pl-PL" sz="2100" b="1" dirty="0" smtClean="0">
                <a:solidFill>
                  <a:srgbClr val="4BACC6">
                    <a:lumMod val="50000"/>
                  </a:srgbClr>
                </a:solidFill>
              </a:rPr>
              <a:t>the </a:t>
            </a:r>
            <a:r>
              <a:rPr lang="pl-PL" sz="2100" b="1" dirty="0" err="1" smtClean="0">
                <a:solidFill>
                  <a:srgbClr val="4BACC6">
                    <a:lumMod val="50000"/>
                  </a:srgbClr>
                </a:solidFill>
              </a:rPr>
              <a:t>distribution</a:t>
            </a:r>
            <a:r>
              <a:rPr lang="en-US" sz="2100" b="1" dirty="0" smtClean="0">
                <a:solidFill>
                  <a:srgbClr val="4BACC6">
                    <a:lumMod val="50000"/>
                  </a:srgbClr>
                </a:solidFill>
              </a:rPr>
              <a:t> </a:t>
            </a:r>
            <a:r>
              <a:rPr lang="en-US" sz="2100" b="1" dirty="0">
                <a:solidFill>
                  <a:srgbClr val="4BACC6">
                    <a:lumMod val="50000"/>
                  </a:srgbClr>
                </a:solidFill>
              </a:rPr>
              <a:t>from historical data.</a:t>
            </a:r>
            <a:endParaRPr lang="en-GB" sz="2100" b="1" dirty="0">
              <a:solidFill>
                <a:srgbClr val="4BACC6">
                  <a:lumMod val="50000"/>
                </a:srgbClr>
              </a:solidFill>
              <a:latin typeface="Calibri"/>
            </a:endParaRPr>
          </a:p>
        </p:txBody>
      </p:sp>
      <p:grpSp>
        <p:nvGrpSpPr>
          <p:cNvPr id="20" name="Grupa 19"/>
          <p:cNvGrpSpPr/>
          <p:nvPr/>
        </p:nvGrpSpPr>
        <p:grpSpPr>
          <a:xfrm>
            <a:off x="588195" y="4181774"/>
            <a:ext cx="3549679" cy="470710"/>
            <a:chOff x="572998" y="4731753"/>
            <a:chExt cx="4732905" cy="627613"/>
          </a:xfrm>
        </p:grpSpPr>
        <p:sp>
          <p:nvSpPr>
            <p:cNvPr id="29" name="Elipsa 9"/>
            <p:cNvSpPr/>
            <p:nvPr/>
          </p:nvSpPr>
          <p:spPr bwMode="auto">
            <a:xfrm>
              <a:off x="572998" y="4731753"/>
              <a:ext cx="609452" cy="627613"/>
            </a:xfrm>
            <a:prstGeom prst="ellipse">
              <a:avLst/>
            </a:prstGeom>
            <a:solidFill>
              <a:schemeClr val="bg2">
                <a:lumMod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pl-PL" sz="1500" b="1" i="1" dirty="0" smtClean="0">
                  <a:solidFill>
                    <a:srgbClr val="4F81BD">
                      <a:lumMod val="50000"/>
                    </a:srgbClr>
                  </a:solidFill>
                  <a:latin typeface="Calibri"/>
                </a:rPr>
                <a:t>S</a:t>
              </a:r>
              <a:endParaRPr lang="pl-PL" sz="1500" b="1" i="1" dirty="0">
                <a:solidFill>
                  <a:srgbClr val="4F81BD">
                    <a:lumMod val="50000"/>
                  </a:srgbClr>
                </a:solidFill>
                <a:latin typeface="Calibri"/>
              </a:endParaRPr>
            </a:p>
          </p:txBody>
        </p:sp>
        <p:cxnSp>
          <p:nvCxnSpPr>
            <p:cNvPr id="22" name="Łącznik prosty 5"/>
            <p:cNvCxnSpPr>
              <a:stCxn id="29" idx="6"/>
            </p:cNvCxnSpPr>
            <p:nvPr/>
          </p:nvCxnSpPr>
          <p:spPr bwMode="auto">
            <a:xfrm flipV="1">
              <a:off x="1182450" y="5045559"/>
              <a:ext cx="2669470" cy="1"/>
            </a:xfrm>
            <a:prstGeom prst="line">
              <a:avLst/>
            </a:prstGeom>
          </p:spPr>
          <p:style>
            <a:lnRef idx="1">
              <a:schemeClr val="accent1"/>
            </a:lnRef>
            <a:fillRef idx="0">
              <a:schemeClr val="accent1"/>
            </a:fillRef>
            <a:effectRef idx="0">
              <a:schemeClr val="accent1"/>
            </a:effectRef>
            <a:fontRef idx="minor">
              <a:schemeClr val="tx1"/>
            </a:fontRef>
          </p:style>
        </p:cxnSp>
        <p:sp>
          <p:nvSpPr>
            <p:cNvPr id="23" name="pole tekstowe 22"/>
            <p:cNvSpPr txBox="1"/>
            <p:nvPr/>
          </p:nvSpPr>
          <p:spPr bwMode="auto">
            <a:xfrm>
              <a:off x="3851920" y="4814726"/>
              <a:ext cx="1453983" cy="430887"/>
            </a:xfrm>
            <a:prstGeom prst="rect">
              <a:avLst/>
            </a:prstGeom>
            <a:solidFill>
              <a:schemeClr val="bg2">
                <a:lumMod val="50000"/>
                <a:alpha val="50000"/>
              </a:schemeClr>
            </a:solidFill>
          </p:spPr>
          <p:txBody>
            <a:bodyPr>
              <a:spAutoFit/>
            </a:bodyPr>
            <a:lstStyle/>
            <a:p>
              <a:pPr algn="ctr" eaLnBrk="0" hangingPunct="0">
                <a:defRPr/>
              </a:pPr>
              <a:r>
                <a:rPr lang="pl-PL" sz="1500" b="1" i="1" dirty="0" smtClean="0">
                  <a:solidFill>
                    <a:srgbClr val="4F81BD">
                      <a:lumMod val="50000"/>
                    </a:srgbClr>
                  </a:solidFill>
                  <a:latin typeface="Calibri"/>
                </a:rPr>
                <a:t>$ 900</a:t>
              </a:r>
              <a:endParaRPr lang="pl-PL" sz="1500" b="1" i="1" baseline="-25000" dirty="0">
                <a:solidFill>
                  <a:srgbClr val="4F81BD">
                    <a:lumMod val="50000"/>
                  </a:srgbClr>
                </a:solidFill>
                <a:latin typeface="Calibri"/>
              </a:endParaRPr>
            </a:p>
          </p:txBody>
        </p:sp>
        <p:sp>
          <p:nvSpPr>
            <p:cNvPr id="24" name="pole tekstowe 42"/>
            <p:cNvSpPr txBox="1">
              <a:spLocks noChangeArrowheads="1"/>
            </p:cNvSpPr>
            <p:nvPr/>
          </p:nvSpPr>
          <p:spPr bwMode="auto">
            <a:xfrm>
              <a:off x="2048111" y="4810456"/>
              <a:ext cx="851415" cy="430887"/>
            </a:xfrm>
            <a:prstGeom prst="rect">
              <a:avLst/>
            </a:prstGeom>
            <a:solidFill>
              <a:schemeClr val="bg1"/>
            </a:solidFill>
            <a:ln w="9525">
              <a:noFill/>
              <a:miter lim="800000"/>
              <a:headEnd/>
              <a:tailEnd/>
            </a:ln>
          </p:spPr>
          <p:txBody>
            <a:bodyPr>
              <a:spAutoFit/>
            </a:bodyPr>
            <a:lstStyle/>
            <a:p>
              <a:pPr algn="ctr" eaLnBrk="0" hangingPunct="0">
                <a:defRPr/>
              </a:pPr>
              <a:r>
                <a:rPr lang="pl-PL" sz="1500" b="1" i="1" dirty="0" smtClean="0">
                  <a:solidFill>
                    <a:srgbClr val="4F81BD">
                      <a:lumMod val="50000"/>
                    </a:srgbClr>
                  </a:solidFill>
                  <a:latin typeface="Calibri"/>
                </a:rPr>
                <a:t>1</a:t>
              </a:r>
              <a:endParaRPr lang="pl-PL" sz="1500" b="1" i="1" dirty="0">
                <a:solidFill>
                  <a:srgbClr val="4F81BD">
                    <a:lumMod val="50000"/>
                  </a:srgbClr>
                </a:solidFill>
                <a:latin typeface="Calibri"/>
              </a:endParaRPr>
            </a:p>
          </p:txBody>
        </p:sp>
      </p:grpSp>
      <p:pic>
        <p:nvPicPr>
          <p:cNvPr id="16" name="Obraz 15"/>
          <p:cNvPicPr>
            <a:picLocks noChangeAspect="1"/>
          </p:cNvPicPr>
          <p:nvPr/>
        </p:nvPicPr>
        <p:blipFill>
          <a:blip r:embed="rId2"/>
          <a:stretch>
            <a:fillRect/>
          </a:stretch>
        </p:blipFill>
        <p:spPr>
          <a:xfrm>
            <a:off x="4522024" y="2940081"/>
            <a:ext cx="3130586" cy="2542378"/>
          </a:xfrm>
          <a:prstGeom prst="rect">
            <a:avLst/>
          </a:prstGeom>
        </p:spPr>
      </p:pic>
    </p:spTree>
    <p:extLst>
      <p:ext uri="{BB962C8B-B14F-4D97-AF65-F5344CB8AC3E}">
        <p14:creationId xmlns:p14="http://schemas.microsoft.com/office/powerpoint/2010/main" val="2638151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1908"/>
            <a:ext cx="12192000" cy="857250"/>
          </a:xfrm>
          <a:solidFill>
            <a:schemeClr val="accent5">
              <a:lumMod val="20000"/>
              <a:lumOff val="80000"/>
            </a:schemeClr>
          </a:solidFill>
        </p:spPr>
        <p:txBody>
          <a:bodyPr>
            <a:normAutofit/>
          </a:bodyPr>
          <a:lstStyle/>
          <a:p>
            <a:r>
              <a:rPr lang="pl-PL" b="1" i="1" dirty="0" err="1">
                <a:solidFill>
                  <a:schemeClr val="accent5">
                    <a:lumMod val="50000"/>
                  </a:schemeClr>
                </a:solidFill>
              </a:rPr>
              <a:t>Risk</a:t>
            </a:r>
            <a:r>
              <a:rPr lang="pl-PL" b="1" i="1" dirty="0">
                <a:solidFill>
                  <a:schemeClr val="accent5">
                    <a:lumMod val="50000"/>
                  </a:schemeClr>
                </a:solidFill>
              </a:rPr>
              <a:t> , </a:t>
            </a:r>
            <a:r>
              <a:rPr lang="pl-PL" b="1" i="1" dirty="0" err="1">
                <a:solidFill>
                  <a:schemeClr val="accent5">
                    <a:lumMod val="50000"/>
                  </a:schemeClr>
                </a:solidFill>
              </a:rPr>
              <a:t>uncertainty</a:t>
            </a:r>
            <a:r>
              <a:rPr lang="pl-PL" b="1" i="1" dirty="0">
                <a:solidFill>
                  <a:schemeClr val="accent5">
                    <a:lumMod val="50000"/>
                  </a:schemeClr>
                </a:solidFill>
              </a:rPr>
              <a:t>, </a:t>
            </a:r>
            <a:r>
              <a:rPr lang="pl-PL" b="1" i="1" dirty="0" err="1">
                <a:solidFill>
                  <a:schemeClr val="accent5">
                    <a:lumMod val="50000"/>
                  </a:schemeClr>
                </a:solidFill>
              </a:rPr>
              <a:t>randomness</a:t>
            </a:r>
            <a:endParaRPr lang="en-US" b="1" i="1" dirty="0">
              <a:solidFill>
                <a:schemeClr val="accent5">
                  <a:lumMod val="50000"/>
                </a:schemeClr>
              </a:solidFill>
            </a:endParaRPr>
          </a:p>
        </p:txBody>
      </p:sp>
      <p:sp>
        <p:nvSpPr>
          <p:cNvPr id="3" name="Prostokąt 2"/>
          <p:cNvSpPr/>
          <p:nvPr/>
        </p:nvSpPr>
        <p:spPr>
          <a:xfrm>
            <a:off x="91440" y="977505"/>
            <a:ext cx="12009119" cy="5324535"/>
          </a:xfrm>
          <a:prstGeom prst="rect">
            <a:avLst/>
          </a:prstGeom>
        </p:spPr>
        <p:txBody>
          <a:bodyPr wrap="square">
            <a:spAutoFit/>
          </a:bodyPr>
          <a:lstStyle/>
          <a:p>
            <a:pPr algn="just"/>
            <a:r>
              <a:rPr lang="en-US" sz="2800" b="1" dirty="0">
                <a:solidFill>
                  <a:srgbClr val="4BACC6">
                    <a:lumMod val="50000"/>
                  </a:srgbClr>
                </a:solidFill>
              </a:rPr>
              <a:t>According to Knight and Keynes, we should distinguish:</a:t>
            </a:r>
          </a:p>
          <a:p>
            <a:pPr marL="457200" indent="-457200" algn="just">
              <a:buFont typeface="Arial" panose="020B0604020202020204" pitchFamily="34" charset="0"/>
              <a:buChar char="•"/>
            </a:pPr>
            <a:r>
              <a:rPr lang="en-US" sz="2800" b="1" dirty="0">
                <a:solidFill>
                  <a:srgbClr val="4BACC6">
                    <a:lumMod val="50000"/>
                  </a:srgbClr>
                </a:solidFill>
              </a:rPr>
              <a:t>risk, which refers to a situation we can be insured against, and risk means we can define an array of outcomes with probabilities attached (Let’s Make a Deal schema) </a:t>
            </a:r>
          </a:p>
          <a:p>
            <a:pPr marL="457200" indent="-457200" algn="just">
              <a:buFont typeface="Arial" panose="020B0604020202020204" pitchFamily="34" charset="0"/>
              <a:buChar char="•"/>
            </a:pPr>
            <a:r>
              <a:rPr lang="en-US" sz="2800" b="1" dirty="0" smtClean="0">
                <a:solidFill>
                  <a:srgbClr val="4BACC6">
                    <a:lumMod val="50000"/>
                  </a:srgbClr>
                </a:solidFill>
              </a:rPr>
              <a:t>uncertainty </a:t>
            </a:r>
            <a:r>
              <a:rPr lang="en-US" sz="2800" b="1" dirty="0">
                <a:solidFill>
                  <a:srgbClr val="4BACC6">
                    <a:lumMod val="50000"/>
                  </a:srgbClr>
                </a:solidFill>
              </a:rPr>
              <a:t>that cannot be insured </a:t>
            </a:r>
            <a:r>
              <a:rPr lang="en-US" sz="2800" b="1" dirty="0" smtClean="0">
                <a:solidFill>
                  <a:srgbClr val="4BACC6">
                    <a:lumMod val="50000"/>
                  </a:srgbClr>
                </a:solidFill>
              </a:rPr>
              <a:t>against</a:t>
            </a:r>
            <a:r>
              <a:rPr lang="pl-PL" sz="2800" b="1" dirty="0" smtClean="0">
                <a:solidFill>
                  <a:srgbClr val="4BACC6">
                    <a:lumMod val="50000"/>
                  </a:srgbClr>
                </a:solidFill>
              </a:rPr>
              <a:t>, </a:t>
            </a:r>
            <a:r>
              <a:rPr lang="en-US" sz="2800" b="1" dirty="0" smtClean="0">
                <a:solidFill>
                  <a:srgbClr val="4BACC6">
                    <a:lumMod val="50000"/>
                  </a:srgbClr>
                </a:solidFill>
              </a:rPr>
              <a:t>we </a:t>
            </a:r>
            <a:r>
              <a:rPr lang="en-US" sz="2800" b="1" dirty="0">
                <a:solidFill>
                  <a:srgbClr val="4BACC6">
                    <a:lumMod val="50000"/>
                  </a:srgbClr>
                </a:solidFill>
              </a:rPr>
              <a:t>do not know outcomes or/and </a:t>
            </a:r>
            <a:r>
              <a:rPr lang="en-US" sz="2800" b="1" dirty="0" smtClean="0">
                <a:solidFill>
                  <a:srgbClr val="4BACC6">
                    <a:lumMod val="50000"/>
                  </a:srgbClr>
                </a:solidFill>
              </a:rPr>
              <a:t>probabilities</a:t>
            </a:r>
            <a:r>
              <a:rPr lang="pl-PL" sz="2800" b="1" dirty="0" smtClean="0">
                <a:solidFill>
                  <a:srgbClr val="4BACC6">
                    <a:lumMod val="50000"/>
                  </a:srgbClr>
                </a:solidFill>
              </a:rPr>
              <a:t> </a:t>
            </a:r>
          </a:p>
          <a:p>
            <a:pPr algn="just"/>
            <a:r>
              <a:rPr lang="en-US" sz="2800" b="1" dirty="0" smtClean="0">
                <a:solidFill>
                  <a:srgbClr val="4BACC6">
                    <a:lumMod val="50000"/>
                  </a:srgbClr>
                </a:solidFill>
              </a:rPr>
              <a:t>But </a:t>
            </a:r>
            <a:r>
              <a:rPr lang="en-US" sz="2800" b="1" dirty="0">
                <a:solidFill>
                  <a:srgbClr val="4BACC6">
                    <a:lumMod val="50000"/>
                  </a:srgbClr>
                </a:solidFill>
              </a:rPr>
              <a:t>in </a:t>
            </a:r>
            <a:r>
              <a:rPr lang="pl-PL" sz="2800" b="1" dirty="0" smtClean="0">
                <a:solidFill>
                  <a:srgbClr val="4BACC6">
                    <a:lumMod val="50000"/>
                  </a:srgbClr>
                </a:solidFill>
              </a:rPr>
              <a:t>micro</a:t>
            </a:r>
            <a:r>
              <a:rPr lang="en-US" sz="2800" b="1" dirty="0" smtClean="0">
                <a:solidFill>
                  <a:srgbClr val="4BACC6">
                    <a:lumMod val="50000"/>
                  </a:srgbClr>
                </a:solidFill>
              </a:rPr>
              <a:t>economic </a:t>
            </a:r>
            <a:r>
              <a:rPr lang="en-US" sz="2800" b="1" dirty="0">
                <a:solidFill>
                  <a:srgbClr val="4BACC6">
                    <a:lumMod val="50000"/>
                  </a:srgbClr>
                </a:solidFill>
              </a:rPr>
              <a:t>textbooks, we do not </a:t>
            </a:r>
            <a:r>
              <a:rPr lang="pl-PL" sz="2800" b="1" dirty="0" smtClean="0">
                <a:solidFill>
                  <a:srgbClr val="4BACC6">
                    <a:lumMod val="50000"/>
                  </a:srgbClr>
                </a:solidFill>
              </a:rPr>
              <a:t>d</a:t>
            </a:r>
            <a:r>
              <a:rPr lang="en-US" sz="2800" b="1" dirty="0" err="1" smtClean="0">
                <a:solidFill>
                  <a:srgbClr val="4BACC6">
                    <a:lumMod val="50000"/>
                  </a:srgbClr>
                </a:solidFill>
              </a:rPr>
              <a:t>istinguish</a:t>
            </a:r>
            <a:r>
              <a:rPr lang="pl-PL" sz="2800" b="1" dirty="0" smtClean="0">
                <a:solidFill>
                  <a:srgbClr val="4BACC6">
                    <a:lumMod val="50000"/>
                  </a:srgbClr>
                </a:solidFill>
              </a:rPr>
              <a:t> </a:t>
            </a:r>
            <a:r>
              <a:rPr lang="pl-PL" sz="2800" b="1" dirty="0" err="1" smtClean="0">
                <a:solidFill>
                  <a:srgbClr val="4BACC6">
                    <a:lumMod val="50000"/>
                  </a:srgbClr>
                </a:solidFill>
              </a:rPr>
              <a:t>them</a:t>
            </a:r>
            <a:r>
              <a:rPr lang="en-US" sz="2800" b="1" dirty="0" smtClean="0">
                <a:solidFill>
                  <a:srgbClr val="4BACC6">
                    <a:lumMod val="50000"/>
                  </a:srgbClr>
                </a:solidFill>
              </a:rPr>
              <a:t>. </a:t>
            </a:r>
            <a:r>
              <a:rPr lang="en-US" sz="2800" b="1" dirty="0">
                <a:solidFill>
                  <a:srgbClr val="4BACC6">
                    <a:lumMod val="50000"/>
                  </a:srgbClr>
                </a:solidFill>
              </a:rPr>
              <a:t>We focus on risk. </a:t>
            </a:r>
            <a:r>
              <a:rPr lang="en-US" sz="2800" b="1" dirty="0" smtClean="0">
                <a:solidFill>
                  <a:srgbClr val="4BACC6">
                    <a:lumMod val="50000"/>
                  </a:srgbClr>
                </a:solidFill>
              </a:rPr>
              <a:t>We </a:t>
            </a:r>
            <a:r>
              <a:rPr lang="en-US" sz="2800" b="1" dirty="0">
                <a:solidFill>
                  <a:srgbClr val="4BACC6">
                    <a:lumMod val="50000"/>
                  </a:srgbClr>
                </a:solidFill>
              </a:rPr>
              <a:t>added this distinction to our teaching. Even more, we present cognitive biases and use our guru </a:t>
            </a:r>
            <a:r>
              <a:rPr lang="en-US" sz="2800" b="1" dirty="0" err="1">
                <a:solidFill>
                  <a:srgbClr val="4BACC6">
                    <a:lumMod val="50000"/>
                  </a:srgbClr>
                </a:solidFill>
              </a:rPr>
              <a:t>Gerd</a:t>
            </a:r>
            <a:r>
              <a:rPr lang="en-US" sz="2800" b="1" dirty="0">
                <a:solidFill>
                  <a:srgbClr val="4BACC6">
                    <a:lumMod val="50000"/>
                  </a:srgbClr>
                </a:solidFill>
              </a:rPr>
              <a:t> </a:t>
            </a:r>
            <a:r>
              <a:rPr lang="en-US" sz="2800" b="1" dirty="0" err="1">
                <a:solidFill>
                  <a:srgbClr val="4BACC6">
                    <a:lumMod val="50000"/>
                  </a:srgbClr>
                </a:solidFill>
              </a:rPr>
              <a:t>Gigerenzer</a:t>
            </a:r>
            <a:r>
              <a:rPr lang="en-US" sz="2800" b="1" dirty="0">
                <a:solidFill>
                  <a:srgbClr val="4BACC6">
                    <a:lumMod val="50000"/>
                  </a:srgbClr>
                </a:solidFill>
              </a:rPr>
              <a:t> approach to </a:t>
            </a:r>
            <a:r>
              <a:rPr lang="en-US" sz="2800" b="1" dirty="0" smtClean="0">
                <a:solidFill>
                  <a:srgbClr val="4BACC6">
                    <a:lumMod val="50000"/>
                  </a:srgbClr>
                </a:solidFill>
              </a:rPr>
              <a:t>teach </a:t>
            </a:r>
            <a:r>
              <a:rPr lang="en-US" sz="2800" b="1" dirty="0">
                <a:solidFill>
                  <a:srgbClr val="4BACC6">
                    <a:lumMod val="50000"/>
                  </a:srgbClr>
                </a:solidFill>
              </a:rPr>
              <a:t>about risk and uncertainty, but still, something was missing in our story …… </a:t>
            </a:r>
          </a:p>
          <a:p>
            <a:pPr algn="just"/>
            <a:endParaRPr lang="en-US" sz="2800" b="1" dirty="0">
              <a:solidFill>
                <a:srgbClr val="4BACC6">
                  <a:lumMod val="50000"/>
                </a:srgbClr>
              </a:solidFill>
            </a:endParaRPr>
          </a:p>
          <a:p>
            <a:pPr algn="ctr"/>
            <a:r>
              <a:rPr lang="en-US" sz="3200" b="1" dirty="0">
                <a:solidFill>
                  <a:srgbClr val="4BACC6">
                    <a:lumMod val="50000"/>
                  </a:srgbClr>
                </a:solidFill>
              </a:rPr>
              <a:t>What was missing ??? </a:t>
            </a:r>
            <a:r>
              <a:rPr lang="pl-PL" sz="3200" b="1" dirty="0" smtClean="0">
                <a:solidFill>
                  <a:srgbClr val="4BACC6">
                    <a:lumMod val="50000"/>
                  </a:srgbClr>
                </a:solidFill>
                <a:latin typeface="Calibri"/>
              </a:rPr>
              <a:t>  </a:t>
            </a:r>
            <a:endParaRPr lang="en-US" sz="3200" b="1" dirty="0">
              <a:solidFill>
                <a:srgbClr val="4BACC6">
                  <a:lumMod val="50000"/>
                </a:srgbClr>
              </a:solidFill>
              <a:latin typeface="Calibri"/>
            </a:endParaRPr>
          </a:p>
        </p:txBody>
      </p:sp>
      <p:sp>
        <p:nvSpPr>
          <p:cNvPr id="4" name="AutoShape 2" descr="\Pr(A\land B)\leq \Pr(A)"/>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l-PL" sz="1350">
              <a:solidFill>
                <a:prstClr val="black"/>
              </a:solidFill>
              <a:latin typeface="Calibri"/>
            </a:endParaRPr>
          </a:p>
        </p:txBody>
      </p:sp>
    </p:spTree>
    <p:extLst>
      <p:ext uri="{BB962C8B-B14F-4D97-AF65-F5344CB8AC3E}">
        <p14:creationId xmlns:p14="http://schemas.microsoft.com/office/powerpoint/2010/main" val="478358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1908"/>
            <a:ext cx="12192000" cy="857250"/>
          </a:xfrm>
          <a:solidFill>
            <a:schemeClr val="accent5">
              <a:lumMod val="20000"/>
              <a:lumOff val="80000"/>
            </a:schemeClr>
          </a:solidFill>
        </p:spPr>
        <p:txBody>
          <a:bodyPr>
            <a:normAutofit/>
          </a:bodyPr>
          <a:lstStyle/>
          <a:p>
            <a:r>
              <a:rPr lang="pl-PL" b="1" i="1" dirty="0" smtClean="0">
                <a:solidFill>
                  <a:schemeClr val="accent5">
                    <a:lumMod val="50000"/>
                  </a:schemeClr>
                </a:solidFill>
              </a:rPr>
              <a:t>Time and </a:t>
            </a:r>
            <a:r>
              <a:rPr lang="pl-PL" b="1" i="1" dirty="0" err="1" smtClean="0">
                <a:solidFill>
                  <a:schemeClr val="accent5">
                    <a:lumMod val="50000"/>
                  </a:schemeClr>
                </a:solidFill>
              </a:rPr>
              <a:t>path</a:t>
            </a:r>
            <a:r>
              <a:rPr lang="pl-PL" b="1" i="1" dirty="0" smtClean="0">
                <a:solidFill>
                  <a:schemeClr val="accent5">
                    <a:lumMod val="50000"/>
                  </a:schemeClr>
                </a:solidFill>
              </a:rPr>
              <a:t> </a:t>
            </a:r>
            <a:r>
              <a:rPr lang="pl-PL" b="1" i="1" dirty="0" err="1" smtClean="0">
                <a:solidFill>
                  <a:schemeClr val="accent5">
                    <a:lumMod val="50000"/>
                  </a:schemeClr>
                </a:solidFill>
              </a:rPr>
              <a:t>dependence</a:t>
            </a:r>
            <a:r>
              <a:rPr lang="pl-PL" b="1" i="1" dirty="0" smtClean="0">
                <a:solidFill>
                  <a:schemeClr val="accent5">
                    <a:lumMod val="50000"/>
                  </a:schemeClr>
                </a:solidFill>
              </a:rPr>
              <a:t> </a:t>
            </a:r>
            <a:endParaRPr lang="en-US" b="1" i="1" dirty="0">
              <a:solidFill>
                <a:schemeClr val="accent5">
                  <a:lumMod val="50000"/>
                </a:schemeClr>
              </a:solidFill>
            </a:endParaRPr>
          </a:p>
        </p:txBody>
      </p:sp>
      <p:sp>
        <p:nvSpPr>
          <p:cNvPr id="3" name="Prostokąt 2"/>
          <p:cNvSpPr/>
          <p:nvPr/>
        </p:nvSpPr>
        <p:spPr>
          <a:xfrm>
            <a:off x="91440" y="863204"/>
            <a:ext cx="12100560" cy="3539430"/>
          </a:xfrm>
          <a:prstGeom prst="rect">
            <a:avLst/>
          </a:prstGeom>
        </p:spPr>
        <p:txBody>
          <a:bodyPr wrap="square">
            <a:spAutoFit/>
          </a:bodyPr>
          <a:lstStyle/>
          <a:p>
            <a:pPr algn="just"/>
            <a:r>
              <a:rPr lang="en-US" sz="2800" b="1" dirty="0" smtClean="0">
                <a:solidFill>
                  <a:srgbClr val="4BACC6">
                    <a:lumMod val="50000"/>
                  </a:srgbClr>
                </a:solidFill>
              </a:rPr>
              <a:t>In economics, we assume that the sequence of events does not matter. The economic system is determined, and we forget that the time path matters. Suppose the red dots are periods of starvation and the green dots are periods of prosperity. In </a:t>
            </a:r>
            <a:r>
              <a:rPr lang="pl-PL" sz="2800" b="1" dirty="0" smtClean="0">
                <a:solidFill>
                  <a:srgbClr val="4BACC6">
                    <a:lumMod val="50000"/>
                  </a:srgbClr>
                </a:solidFill>
              </a:rPr>
              <a:t>most </a:t>
            </a:r>
            <a:r>
              <a:rPr lang="pl-PL" sz="2800" b="1" dirty="0" err="1" smtClean="0">
                <a:solidFill>
                  <a:srgbClr val="4BACC6">
                    <a:lumMod val="50000"/>
                  </a:srgbClr>
                </a:solidFill>
              </a:rPr>
              <a:t>economics</a:t>
            </a:r>
            <a:r>
              <a:rPr lang="pl-PL" sz="2800" b="1" dirty="0">
                <a:solidFill>
                  <a:srgbClr val="4BACC6">
                    <a:lumMod val="50000"/>
                  </a:srgbClr>
                </a:solidFill>
              </a:rPr>
              <a:t> </a:t>
            </a:r>
            <a:r>
              <a:rPr lang="pl-PL" sz="2800" b="1" dirty="0" err="1" smtClean="0">
                <a:solidFill>
                  <a:srgbClr val="4BACC6">
                    <a:lumMod val="50000"/>
                  </a:srgbClr>
                </a:solidFill>
              </a:rPr>
              <a:t>models</a:t>
            </a:r>
            <a:r>
              <a:rPr lang="en-US" sz="2800" b="1" dirty="0" smtClean="0">
                <a:solidFill>
                  <a:srgbClr val="4BACC6">
                    <a:lumMod val="50000"/>
                  </a:srgbClr>
                </a:solidFill>
              </a:rPr>
              <a:t>, the sequence of appearance of these periods does not matter. And these two examples are equivalent. Based on our story about the risk, we can conclude that the probability of starvation and prosperity is the same and equal ½. There is no path dependence</a:t>
            </a:r>
            <a:r>
              <a:rPr lang="pl-PL" sz="2800" b="1" dirty="0" smtClean="0">
                <a:solidFill>
                  <a:srgbClr val="4BACC6">
                    <a:lumMod val="50000"/>
                  </a:srgbClr>
                </a:solidFill>
              </a:rPr>
              <a:t> </a:t>
            </a:r>
            <a:r>
              <a:rPr lang="pl-PL" sz="2800" b="1" dirty="0" err="1" smtClean="0">
                <a:solidFill>
                  <a:srgbClr val="4BACC6">
                    <a:lumMod val="50000"/>
                  </a:srgbClr>
                </a:solidFill>
              </a:rPr>
              <a:t>or</a:t>
            </a:r>
            <a:r>
              <a:rPr lang="pl-PL" sz="2800" b="1" dirty="0" smtClean="0">
                <a:solidFill>
                  <a:srgbClr val="4BACC6">
                    <a:lumMod val="50000"/>
                  </a:srgbClr>
                </a:solidFill>
              </a:rPr>
              <a:t> we do not </a:t>
            </a:r>
            <a:r>
              <a:rPr lang="pl-PL" sz="2800" b="1" dirty="0" err="1" smtClean="0">
                <a:solidFill>
                  <a:srgbClr val="4BACC6">
                    <a:lumMod val="50000"/>
                  </a:srgbClr>
                </a:solidFill>
              </a:rPr>
              <a:t>care</a:t>
            </a:r>
            <a:r>
              <a:rPr lang="pl-PL" sz="2800" b="1" dirty="0" smtClean="0">
                <a:solidFill>
                  <a:srgbClr val="4BACC6">
                    <a:lumMod val="50000"/>
                  </a:srgbClr>
                </a:solidFill>
              </a:rPr>
              <a:t>. </a:t>
            </a:r>
            <a:endParaRPr lang="en-US" sz="2800" b="1" dirty="0">
              <a:solidFill>
                <a:srgbClr val="4BACC6">
                  <a:lumMod val="50000"/>
                </a:srgbClr>
              </a:solidFill>
              <a:latin typeface="Calibri"/>
            </a:endParaRPr>
          </a:p>
        </p:txBody>
      </p:sp>
      <p:sp>
        <p:nvSpPr>
          <p:cNvPr id="4" name="AutoShape 2" descr="\Pr(A\land B)\leq \Pr(A)"/>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l-PL" sz="1350">
              <a:solidFill>
                <a:prstClr val="black"/>
              </a:solidFill>
              <a:latin typeface="Calibri"/>
            </a:endParaRPr>
          </a:p>
        </p:txBody>
      </p:sp>
      <p:sp>
        <p:nvSpPr>
          <p:cNvPr id="43" name="Prostokąt 42"/>
          <p:cNvSpPr/>
          <p:nvPr/>
        </p:nvSpPr>
        <p:spPr>
          <a:xfrm>
            <a:off x="8547964" y="4640163"/>
            <a:ext cx="3271325" cy="1384995"/>
          </a:xfrm>
          <a:prstGeom prst="rect">
            <a:avLst/>
          </a:prstGeom>
        </p:spPr>
        <p:txBody>
          <a:bodyPr wrap="square">
            <a:spAutoFit/>
          </a:bodyPr>
          <a:lstStyle/>
          <a:p>
            <a:pPr algn="just"/>
            <a:r>
              <a:rPr lang="pl-PL" sz="2800" dirty="0" smtClean="0">
                <a:solidFill>
                  <a:srgbClr val="4BACC6">
                    <a:lumMod val="50000"/>
                  </a:srgbClr>
                </a:solidFill>
              </a:rPr>
              <a:t>But in real life </a:t>
            </a:r>
            <a:r>
              <a:rPr lang="pl-PL" sz="2800" dirty="0" err="1" smtClean="0">
                <a:solidFill>
                  <a:srgbClr val="4BACC6">
                    <a:lumMod val="50000"/>
                  </a:srgbClr>
                </a:solidFill>
              </a:rPr>
              <a:t>this</a:t>
            </a:r>
            <a:r>
              <a:rPr lang="pl-PL" sz="2800" dirty="0" smtClean="0">
                <a:solidFill>
                  <a:srgbClr val="4BACC6">
                    <a:lumMod val="50000"/>
                  </a:srgbClr>
                </a:solidFill>
              </a:rPr>
              <a:t> </a:t>
            </a:r>
            <a:r>
              <a:rPr lang="pl-PL" sz="2800" dirty="0" err="1" smtClean="0">
                <a:solidFill>
                  <a:srgbClr val="4BACC6">
                    <a:lumMod val="50000"/>
                  </a:srgbClr>
                </a:solidFill>
              </a:rPr>
              <a:t>path</a:t>
            </a:r>
            <a:r>
              <a:rPr lang="pl-PL" sz="2800" dirty="0" smtClean="0">
                <a:solidFill>
                  <a:srgbClr val="4BACC6">
                    <a:lumMod val="50000"/>
                  </a:srgbClr>
                </a:solidFill>
              </a:rPr>
              <a:t> </a:t>
            </a:r>
            <a:r>
              <a:rPr lang="pl-PL" sz="2800" dirty="0" err="1" smtClean="0">
                <a:solidFill>
                  <a:srgbClr val="4BACC6">
                    <a:lumMod val="50000"/>
                  </a:srgbClr>
                </a:solidFill>
              </a:rPr>
              <a:t>dependence</a:t>
            </a:r>
            <a:r>
              <a:rPr lang="pl-PL" sz="2800" dirty="0" smtClean="0">
                <a:solidFill>
                  <a:srgbClr val="4BACC6">
                    <a:lumMod val="50000"/>
                  </a:srgbClr>
                </a:solidFill>
              </a:rPr>
              <a:t> </a:t>
            </a:r>
            <a:r>
              <a:rPr lang="pl-PL" sz="2800" dirty="0" err="1" smtClean="0">
                <a:solidFill>
                  <a:srgbClr val="4BACC6">
                    <a:lumMod val="50000"/>
                  </a:srgbClr>
                </a:solidFill>
              </a:rPr>
              <a:t>realy</a:t>
            </a:r>
            <a:r>
              <a:rPr lang="pl-PL" sz="2800" dirty="0" smtClean="0">
                <a:solidFill>
                  <a:srgbClr val="4BACC6">
                    <a:lumMod val="50000"/>
                  </a:srgbClr>
                </a:solidFill>
              </a:rPr>
              <a:t> </a:t>
            </a:r>
            <a:r>
              <a:rPr lang="pl-PL" sz="2800" dirty="0" err="1" smtClean="0">
                <a:solidFill>
                  <a:srgbClr val="4BACC6">
                    <a:lumMod val="50000"/>
                  </a:srgbClr>
                </a:solidFill>
              </a:rPr>
              <a:t>matters</a:t>
            </a:r>
            <a:r>
              <a:rPr lang="pl-PL" sz="2800" dirty="0" smtClean="0">
                <a:solidFill>
                  <a:srgbClr val="4BACC6">
                    <a:lumMod val="50000"/>
                  </a:srgbClr>
                </a:solidFill>
              </a:rPr>
              <a:t>.</a:t>
            </a:r>
            <a:endParaRPr lang="en-US" sz="2800" dirty="0">
              <a:solidFill>
                <a:srgbClr val="4BACC6">
                  <a:lumMod val="50000"/>
                </a:srgbClr>
              </a:solidFill>
            </a:endParaRPr>
          </a:p>
        </p:txBody>
      </p:sp>
      <p:pic>
        <p:nvPicPr>
          <p:cNvPr id="5" name="Obraz 4"/>
          <p:cNvPicPr>
            <a:picLocks noChangeAspect="1"/>
          </p:cNvPicPr>
          <p:nvPr/>
        </p:nvPicPr>
        <p:blipFill>
          <a:blip r:embed="rId2"/>
          <a:stretch>
            <a:fillRect/>
          </a:stretch>
        </p:blipFill>
        <p:spPr>
          <a:xfrm>
            <a:off x="587141" y="4160531"/>
            <a:ext cx="7169018" cy="1985464"/>
          </a:xfrm>
          <a:prstGeom prst="rect">
            <a:avLst/>
          </a:prstGeom>
        </p:spPr>
      </p:pic>
    </p:spTree>
    <p:extLst>
      <p:ext uri="{BB962C8B-B14F-4D97-AF65-F5344CB8AC3E}">
        <p14:creationId xmlns:p14="http://schemas.microsoft.com/office/powerpoint/2010/main" val="4134053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0" y="1124744"/>
            <a:ext cx="12098956" cy="830997"/>
          </a:xfrm>
          <a:prstGeom prst="rect">
            <a:avLst/>
          </a:prstGeom>
        </p:spPr>
        <p:txBody>
          <a:bodyPr wrap="square">
            <a:spAutoFit/>
          </a:bodyPr>
          <a:lstStyle/>
          <a:p>
            <a:pPr algn="just"/>
            <a:r>
              <a:rPr lang="en-US" sz="2400" b="1" dirty="0">
                <a:solidFill>
                  <a:srgbClr val="4BACC6">
                    <a:lumMod val="50000"/>
                  </a:srgbClr>
                </a:solidFill>
              </a:rPr>
              <a:t>Explaining why social processes are path-dependent can be found everywhere: empirical research, art, life/philosophical parables, </a:t>
            </a:r>
            <a:r>
              <a:rPr lang="en-US" sz="2400" b="1" dirty="0" err="1">
                <a:solidFill>
                  <a:srgbClr val="4BACC6">
                    <a:lumMod val="50000"/>
                  </a:srgbClr>
                </a:solidFill>
              </a:rPr>
              <a:t>etc</a:t>
            </a:r>
            <a:endParaRPr lang="pl-PL" sz="2400" b="1" dirty="0" smtClean="0">
              <a:solidFill>
                <a:srgbClr val="4BACC6">
                  <a:lumMod val="50000"/>
                </a:srgbClr>
              </a:solidFill>
            </a:endParaRPr>
          </a:p>
        </p:txBody>
      </p:sp>
      <p:pic>
        <p:nvPicPr>
          <p:cNvPr id="7" name="Obraz 6"/>
          <p:cNvPicPr>
            <a:picLocks noChangeAspect="1"/>
          </p:cNvPicPr>
          <p:nvPr/>
        </p:nvPicPr>
        <p:blipFill>
          <a:blip r:embed="rId2"/>
          <a:stretch>
            <a:fillRect/>
          </a:stretch>
        </p:blipFill>
        <p:spPr>
          <a:xfrm>
            <a:off x="8951495" y="1757204"/>
            <a:ext cx="3041583" cy="1895106"/>
          </a:xfrm>
          <a:prstGeom prst="rect">
            <a:avLst/>
          </a:prstGeom>
          <a:ln>
            <a:noFill/>
          </a:ln>
          <a:effectLst>
            <a:outerShdw blurRad="292100" dist="139700" dir="2700000" algn="tl" rotWithShape="0">
              <a:srgbClr val="333333">
                <a:alpha val="65000"/>
              </a:srgbClr>
            </a:outerShdw>
          </a:effectLst>
        </p:spPr>
      </p:pic>
      <p:sp>
        <p:nvSpPr>
          <p:cNvPr id="8" name="Prostokąt 7"/>
          <p:cNvSpPr/>
          <p:nvPr/>
        </p:nvSpPr>
        <p:spPr>
          <a:xfrm>
            <a:off x="247049" y="2057723"/>
            <a:ext cx="8627444" cy="4093428"/>
          </a:xfrm>
          <a:prstGeom prst="rect">
            <a:avLst/>
          </a:prstGeom>
        </p:spPr>
        <p:txBody>
          <a:bodyPr wrap="square">
            <a:spAutoFit/>
          </a:bodyPr>
          <a:lstStyle/>
          <a:p>
            <a:pPr marL="342900" indent="-342900" algn="just">
              <a:buFont typeface="Arial" panose="020B0604020202020204" pitchFamily="34" charset="0"/>
              <a:buChar char="•"/>
            </a:pPr>
            <a:r>
              <a:rPr lang="en-US" sz="2000" b="1" dirty="0">
                <a:solidFill>
                  <a:srgbClr val="4BACC6">
                    <a:lumMod val="50000"/>
                  </a:srgbClr>
                </a:solidFill>
              </a:rPr>
              <a:t>Scopus search „path dependence” is path dependent </a:t>
            </a:r>
            <a:r>
              <a:rPr lang="pl-PL" sz="2000" b="1" dirty="0">
                <a:solidFill>
                  <a:srgbClr val="4BACC6">
                    <a:lumMod val="50000"/>
                  </a:srgbClr>
                </a:solidFill>
              </a:rPr>
              <a:t> </a:t>
            </a:r>
            <a:r>
              <a:rPr lang="pl-PL" sz="2000" b="1" dirty="0">
                <a:solidFill>
                  <a:srgbClr val="4BACC6">
                    <a:lumMod val="50000"/>
                  </a:srgbClr>
                </a:solidFill>
                <a:sym typeface="Wingdings" panose="05000000000000000000" pitchFamily="2" charset="2"/>
              </a:rPr>
              <a:t> </a:t>
            </a:r>
          </a:p>
          <a:p>
            <a:pPr marL="342900" indent="-342900" algn="just">
              <a:buFont typeface="Arial" panose="020B0604020202020204" pitchFamily="34" charset="0"/>
              <a:buChar char="•"/>
            </a:pPr>
            <a:endParaRPr lang="pl-PL" sz="2000" b="1" dirty="0" smtClean="0">
              <a:solidFill>
                <a:srgbClr val="4BACC6">
                  <a:lumMod val="50000"/>
                </a:srgbClr>
              </a:solidFill>
              <a:sym typeface="Wingdings" panose="05000000000000000000" pitchFamily="2" charset="2"/>
            </a:endParaRPr>
          </a:p>
          <a:p>
            <a:pPr marL="342900" indent="-342900" algn="just">
              <a:buFont typeface="Arial" panose="020B0604020202020204" pitchFamily="34" charset="0"/>
              <a:buChar char="•"/>
            </a:pPr>
            <a:endParaRPr lang="pl-PL" sz="2000" b="1" dirty="0">
              <a:solidFill>
                <a:srgbClr val="4BACC6">
                  <a:lumMod val="50000"/>
                </a:srgbClr>
              </a:solidFill>
              <a:sym typeface="Wingdings" panose="05000000000000000000" pitchFamily="2" charset="2"/>
            </a:endParaRPr>
          </a:p>
          <a:p>
            <a:pPr marL="342900" indent="-342900" algn="just">
              <a:buFont typeface="Arial" panose="020B0604020202020204" pitchFamily="34" charset="0"/>
              <a:buChar char="•"/>
            </a:pPr>
            <a:r>
              <a:rPr lang="en-US" sz="2000" b="1" dirty="0">
                <a:solidFill>
                  <a:srgbClr val="4BACC6">
                    <a:lumMod val="50000"/>
                  </a:srgbClr>
                </a:solidFill>
                <a:sym typeface="Wingdings" panose="05000000000000000000" pitchFamily="2" charset="2"/>
              </a:rPr>
              <a:t>Green innovation: The more firm have innovated in eco-innovation in the past, the more it continues to innovate in that innovation today (and vice versa). </a:t>
            </a:r>
            <a:r>
              <a:rPr lang="pl-PL" sz="2000" b="1" dirty="0">
                <a:solidFill>
                  <a:srgbClr val="4BACC6">
                    <a:lumMod val="50000"/>
                  </a:srgbClr>
                </a:solidFill>
                <a:sym typeface="Wingdings" panose="05000000000000000000" pitchFamily="2" charset="2"/>
              </a:rPr>
              <a:t>(</a:t>
            </a:r>
            <a:r>
              <a:rPr lang="en-US" sz="2000" b="1" dirty="0" err="1">
                <a:solidFill>
                  <a:srgbClr val="4BACC6">
                    <a:lumMod val="50000"/>
                  </a:srgbClr>
                </a:solidFill>
                <a:sym typeface="Wingdings" panose="05000000000000000000" pitchFamily="2" charset="2"/>
              </a:rPr>
              <a:t>Aghion</a:t>
            </a:r>
            <a:r>
              <a:rPr lang="pl-PL" sz="2000" b="1" dirty="0">
                <a:solidFill>
                  <a:srgbClr val="4BACC6">
                    <a:lumMod val="50000"/>
                  </a:srgbClr>
                </a:solidFill>
                <a:sym typeface="Wingdings" panose="05000000000000000000" pitchFamily="2" charset="2"/>
              </a:rPr>
              <a:t>, </a:t>
            </a:r>
            <a:r>
              <a:rPr lang="en-US" sz="2000" b="1" dirty="0" err="1">
                <a:solidFill>
                  <a:srgbClr val="4BACC6">
                    <a:lumMod val="50000"/>
                  </a:srgbClr>
                </a:solidFill>
                <a:sym typeface="Wingdings" panose="05000000000000000000" pitchFamily="2" charset="2"/>
              </a:rPr>
              <a:t>Dechezleprêtre</a:t>
            </a:r>
            <a:r>
              <a:rPr lang="en-US" sz="2000" b="1" dirty="0">
                <a:solidFill>
                  <a:srgbClr val="4BACC6">
                    <a:lumMod val="50000"/>
                  </a:srgbClr>
                </a:solidFill>
                <a:sym typeface="Wingdings" panose="05000000000000000000" pitchFamily="2" charset="2"/>
              </a:rPr>
              <a:t>, </a:t>
            </a:r>
            <a:r>
              <a:rPr lang="en-US" sz="2000" b="1" dirty="0" err="1">
                <a:solidFill>
                  <a:srgbClr val="4BACC6">
                    <a:lumMod val="50000"/>
                  </a:srgbClr>
                </a:solidFill>
                <a:sym typeface="Wingdings" panose="05000000000000000000" pitchFamily="2" charset="2"/>
              </a:rPr>
              <a:t>Hémous</a:t>
            </a:r>
            <a:r>
              <a:rPr lang="en-US" sz="2000" b="1" dirty="0">
                <a:solidFill>
                  <a:srgbClr val="4BACC6">
                    <a:lumMod val="50000"/>
                  </a:srgbClr>
                </a:solidFill>
                <a:sym typeface="Wingdings" panose="05000000000000000000" pitchFamily="2" charset="2"/>
              </a:rPr>
              <a:t>, Martin</a:t>
            </a:r>
            <a:r>
              <a:rPr lang="pl-PL" sz="2000" b="1" dirty="0">
                <a:solidFill>
                  <a:srgbClr val="4BACC6">
                    <a:lumMod val="50000"/>
                  </a:srgbClr>
                </a:solidFill>
                <a:sym typeface="Wingdings" panose="05000000000000000000" pitchFamily="2" charset="2"/>
              </a:rPr>
              <a:t>, </a:t>
            </a:r>
            <a:r>
              <a:rPr lang="en-US" sz="2000" b="1" dirty="0">
                <a:solidFill>
                  <a:srgbClr val="4BACC6">
                    <a:lumMod val="50000"/>
                  </a:srgbClr>
                </a:solidFill>
                <a:sym typeface="Wingdings" panose="05000000000000000000" pitchFamily="2" charset="2"/>
              </a:rPr>
              <a:t>Van </a:t>
            </a:r>
            <a:r>
              <a:rPr lang="en-US" sz="2000" b="1" dirty="0" err="1">
                <a:solidFill>
                  <a:srgbClr val="4BACC6">
                    <a:lumMod val="50000"/>
                  </a:srgbClr>
                </a:solidFill>
                <a:sym typeface="Wingdings" panose="05000000000000000000" pitchFamily="2" charset="2"/>
              </a:rPr>
              <a:t>Reenen</a:t>
            </a:r>
            <a:r>
              <a:rPr lang="pl-PL" sz="2000" b="1" dirty="0">
                <a:solidFill>
                  <a:srgbClr val="4BACC6">
                    <a:lumMod val="50000"/>
                  </a:srgbClr>
                </a:solidFill>
                <a:sym typeface="Wingdings" panose="05000000000000000000" pitchFamily="2" charset="2"/>
              </a:rPr>
              <a:t>, </a:t>
            </a:r>
            <a:r>
              <a:rPr lang="en-US" sz="2000" b="1" dirty="0">
                <a:solidFill>
                  <a:srgbClr val="4BACC6">
                    <a:lumMod val="50000"/>
                  </a:srgbClr>
                </a:solidFill>
                <a:sym typeface="Wingdings" panose="05000000000000000000" pitchFamily="2" charset="2"/>
              </a:rPr>
              <a:t>2016). </a:t>
            </a:r>
          </a:p>
          <a:p>
            <a:pPr marL="342900" indent="-342900" algn="just">
              <a:buFont typeface="Arial" panose="020B0604020202020204" pitchFamily="34" charset="0"/>
              <a:buChar char="•"/>
            </a:pPr>
            <a:r>
              <a:rPr lang="en-US" sz="2000" b="1" dirty="0">
                <a:solidFill>
                  <a:srgbClr val="4BACC6">
                    <a:lumMod val="50000"/>
                  </a:srgbClr>
                </a:solidFill>
                <a:sym typeface="Wingdings" panose="05000000000000000000" pitchFamily="2" charset="2"/>
              </a:rPr>
              <a:t>Institutions and Wealth: In places where Europeans faced high mortality rates, they were more likely to set up worse institutions which translated lower income per capita till recent times. </a:t>
            </a:r>
            <a:r>
              <a:rPr lang="pl-PL" sz="2000" b="1" dirty="0">
                <a:solidFill>
                  <a:srgbClr val="4BACC6">
                    <a:lumMod val="50000"/>
                  </a:srgbClr>
                </a:solidFill>
                <a:sym typeface="Wingdings" panose="05000000000000000000" pitchFamily="2" charset="2"/>
              </a:rPr>
              <a:t>(</a:t>
            </a:r>
            <a:r>
              <a:rPr lang="en-US" sz="2000" b="1" dirty="0" err="1">
                <a:solidFill>
                  <a:srgbClr val="4BACC6">
                    <a:lumMod val="50000"/>
                  </a:srgbClr>
                </a:solidFill>
                <a:sym typeface="Wingdings" panose="05000000000000000000" pitchFamily="2" charset="2"/>
              </a:rPr>
              <a:t>Acemoglu</a:t>
            </a:r>
            <a:r>
              <a:rPr lang="en-US" sz="2000" b="1" dirty="0">
                <a:solidFill>
                  <a:srgbClr val="4BACC6">
                    <a:lumMod val="50000"/>
                  </a:srgbClr>
                </a:solidFill>
                <a:sym typeface="Wingdings" panose="05000000000000000000" pitchFamily="2" charset="2"/>
              </a:rPr>
              <a:t>, Johnson, Robinson</a:t>
            </a:r>
            <a:r>
              <a:rPr lang="pl-PL" sz="2000" b="1" dirty="0">
                <a:solidFill>
                  <a:srgbClr val="4BACC6">
                    <a:lumMod val="50000"/>
                  </a:srgbClr>
                </a:solidFill>
                <a:sym typeface="Wingdings" panose="05000000000000000000" pitchFamily="2" charset="2"/>
              </a:rPr>
              <a:t>, </a:t>
            </a:r>
            <a:r>
              <a:rPr lang="en-US" sz="2000" b="1" dirty="0">
                <a:solidFill>
                  <a:srgbClr val="4BACC6">
                    <a:lumMod val="50000"/>
                  </a:srgbClr>
                </a:solidFill>
                <a:sym typeface="Wingdings" panose="05000000000000000000" pitchFamily="2" charset="2"/>
              </a:rPr>
              <a:t>2001</a:t>
            </a:r>
            <a:r>
              <a:rPr lang="pl-PL" sz="2000" b="1" dirty="0" smtClean="0">
                <a:solidFill>
                  <a:srgbClr val="4BACC6">
                    <a:lumMod val="50000"/>
                  </a:srgbClr>
                </a:solidFill>
                <a:sym typeface="Wingdings" panose="05000000000000000000" pitchFamily="2" charset="2"/>
              </a:rPr>
              <a:t>)</a:t>
            </a:r>
          </a:p>
          <a:p>
            <a:pPr marL="342900" indent="-342900" algn="just">
              <a:buFont typeface="Arial" panose="020B0604020202020204" pitchFamily="34" charset="0"/>
              <a:buChar char="•"/>
            </a:pPr>
            <a:endParaRPr lang="pl-PL" sz="2000" b="1" dirty="0">
              <a:solidFill>
                <a:srgbClr val="4BACC6">
                  <a:lumMod val="50000"/>
                </a:srgbClr>
              </a:solidFill>
              <a:sym typeface="Wingdings" panose="05000000000000000000" pitchFamily="2" charset="2"/>
            </a:endParaRPr>
          </a:p>
          <a:p>
            <a:pPr marL="342900" indent="-342900" algn="just">
              <a:buFont typeface="Arial" panose="020B0604020202020204" pitchFamily="34" charset="0"/>
              <a:buChar char="•"/>
            </a:pPr>
            <a:r>
              <a:rPr lang="en-US" sz="2000" b="1" dirty="0">
                <a:solidFill>
                  <a:srgbClr val="4BACC6">
                    <a:lumMod val="50000"/>
                  </a:srgbClr>
                </a:solidFill>
                <a:sym typeface="Wingdings" panose="05000000000000000000" pitchFamily="2" charset="2"/>
              </a:rPr>
              <a:t>Opposition to Covid-19 vaccinations in Poland reflects the historical division of Poland (A and B) </a:t>
            </a:r>
            <a:endParaRPr lang="pl-PL" sz="2000" b="1" dirty="0">
              <a:solidFill>
                <a:srgbClr val="4BACC6">
                  <a:lumMod val="50000"/>
                </a:srgbClr>
              </a:solidFill>
              <a:sym typeface="Wingdings" panose="05000000000000000000" pitchFamily="2" charset="2"/>
            </a:endParaRPr>
          </a:p>
        </p:txBody>
      </p:sp>
      <p:pic>
        <p:nvPicPr>
          <p:cNvPr id="9" name="Obraz 8"/>
          <p:cNvPicPr>
            <a:picLocks noChangeAspect="1"/>
          </p:cNvPicPr>
          <p:nvPr/>
        </p:nvPicPr>
        <p:blipFill>
          <a:blip r:embed="rId3"/>
          <a:stretch>
            <a:fillRect/>
          </a:stretch>
        </p:blipFill>
        <p:spPr>
          <a:xfrm>
            <a:off x="9025070" y="3782729"/>
            <a:ext cx="2809258" cy="2444816"/>
          </a:xfrm>
          <a:prstGeom prst="rect">
            <a:avLst/>
          </a:prstGeom>
        </p:spPr>
      </p:pic>
      <p:sp>
        <p:nvSpPr>
          <p:cNvPr id="10" name="Prostokąt 2"/>
          <p:cNvSpPr>
            <a:spLocks noChangeArrowheads="1"/>
          </p:cNvSpPr>
          <p:nvPr/>
        </p:nvSpPr>
        <p:spPr bwMode="auto">
          <a:xfrm>
            <a:off x="7386538" y="6357964"/>
            <a:ext cx="47124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pl-PL" sz="1200" dirty="0">
                <a:solidFill>
                  <a:schemeClr val="accent5">
                    <a:lumMod val="50000"/>
                  </a:schemeClr>
                </a:solidFill>
              </a:rPr>
              <a:t>https://twitter.com/PiotrekT/status/1421073462727217162/photo/1</a:t>
            </a:r>
          </a:p>
        </p:txBody>
      </p:sp>
      <p:sp>
        <p:nvSpPr>
          <p:cNvPr id="11" name="Tytuł 1"/>
          <p:cNvSpPr>
            <a:spLocks noGrp="1"/>
          </p:cNvSpPr>
          <p:nvPr>
            <p:ph type="title"/>
          </p:nvPr>
        </p:nvSpPr>
        <p:spPr>
          <a:xfrm>
            <a:off x="0" y="11908"/>
            <a:ext cx="12192000" cy="857250"/>
          </a:xfrm>
          <a:solidFill>
            <a:schemeClr val="accent5">
              <a:lumMod val="20000"/>
              <a:lumOff val="80000"/>
            </a:schemeClr>
          </a:solidFill>
        </p:spPr>
        <p:txBody>
          <a:bodyPr>
            <a:normAutofit/>
          </a:bodyPr>
          <a:lstStyle/>
          <a:p>
            <a:r>
              <a:rPr lang="pl-PL" b="1" i="1" dirty="0" smtClean="0">
                <a:solidFill>
                  <a:schemeClr val="accent5">
                    <a:lumMod val="50000"/>
                  </a:schemeClr>
                </a:solidFill>
              </a:rPr>
              <a:t>Time and </a:t>
            </a:r>
            <a:r>
              <a:rPr lang="pl-PL" b="1" i="1" dirty="0" err="1" smtClean="0">
                <a:solidFill>
                  <a:schemeClr val="accent5">
                    <a:lumMod val="50000"/>
                  </a:schemeClr>
                </a:solidFill>
              </a:rPr>
              <a:t>path</a:t>
            </a:r>
            <a:r>
              <a:rPr lang="pl-PL" b="1" i="1" dirty="0" smtClean="0">
                <a:solidFill>
                  <a:schemeClr val="accent5">
                    <a:lumMod val="50000"/>
                  </a:schemeClr>
                </a:solidFill>
              </a:rPr>
              <a:t> </a:t>
            </a:r>
            <a:r>
              <a:rPr lang="pl-PL" b="1" i="1" dirty="0" err="1" smtClean="0">
                <a:solidFill>
                  <a:schemeClr val="accent5">
                    <a:lumMod val="50000"/>
                  </a:schemeClr>
                </a:solidFill>
              </a:rPr>
              <a:t>dependence</a:t>
            </a:r>
            <a:r>
              <a:rPr lang="pl-PL" b="1" i="1" dirty="0" smtClean="0">
                <a:solidFill>
                  <a:schemeClr val="accent5">
                    <a:lumMod val="50000"/>
                  </a:schemeClr>
                </a:solidFill>
              </a:rPr>
              <a:t> </a:t>
            </a:r>
            <a:endParaRPr lang="en-US" b="1" i="1" dirty="0">
              <a:solidFill>
                <a:schemeClr val="accent5">
                  <a:lumMod val="50000"/>
                </a:schemeClr>
              </a:solidFill>
            </a:endParaRPr>
          </a:p>
        </p:txBody>
      </p:sp>
    </p:spTree>
    <p:extLst>
      <p:ext uri="{BB962C8B-B14F-4D97-AF65-F5344CB8AC3E}">
        <p14:creationId xmlns:p14="http://schemas.microsoft.com/office/powerpoint/2010/main" val="2872298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ytuł 1"/>
          <p:cNvSpPr>
            <a:spLocks noGrp="1"/>
          </p:cNvSpPr>
          <p:nvPr>
            <p:ph type="title"/>
          </p:nvPr>
        </p:nvSpPr>
        <p:spPr>
          <a:xfrm>
            <a:off x="0" y="11908"/>
            <a:ext cx="12192000" cy="857250"/>
          </a:xfrm>
          <a:solidFill>
            <a:schemeClr val="accent5">
              <a:lumMod val="20000"/>
              <a:lumOff val="80000"/>
            </a:schemeClr>
          </a:solidFill>
        </p:spPr>
        <p:txBody>
          <a:bodyPr>
            <a:normAutofit/>
          </a:bodyPr>
          <a:lstStyle/>
          <a:p>
            <a:r>
              <a:rPr lang="pl-PL" b="1" i="1" dirty="0" smtClean="0">
                <a:solidFill>
                  <a:schemeClr val="accent5">
                    <a:lumMod val="50000"/>
                  </a:schemeClr>
                </a:solidFill>
              </a:rPr>
              <a:t>Time and </a:t>
            </a:r>
            <a:r>
              <a:rPr lang="pl-PL" b="1" i="1" dirty="0" err="1" smtClean="0">
                <a:solidFill>
                  <a:schemeClr val="accent5">
                    <a:lumMod val="50000"/>
                  </a:schemeClr>
                </a:solidFill>
              </a:rPr>
              <a:t>path</a:t>
            </a:r>
            <a:r>
              <a:rPr lang="pl-PL" b="1" i="1" dirty="0" smtClean="0">
                <a:solidFill>
                  <a:schemeClr val="accent5">
                    <a:lumMod val="50000"/>
                  </a:schemeClr>
                </a:solidFill>
              </a:rPr>
              <a:t> </a:t>
            </a:r>
            <a:r>
              <a:rPr lang="pl-PL" b="1" i="1" dirty="0" err="1" smtClean="0">
                <a:solidFill>
                  <a:schemeClr val="accent5">
                    <a:lumMod val="50000"/>
                  </a:schemeClr>
                </a:solidFill>
              </a:rPr>
              <a:t>dependence</a:t>
            </a:r>
            <a:r>
              <a:rPr lang="pl-PL" b="1" i="1" dirty="0" smtClean="0">
                <a:solidFill>
                  <a:schemeClr val="accent5">
                    <a:lumMod val="50000"/>
                  </a:schemeClr>
                </a:solidFill>
              </a:rPr>
              <a:t> </a:t>
            </a:r>
            <a:endParaRPr lang="en-US" b="1" i="1" dirty="0">
              <a:solidFill>
                <a:schemeClr val="accent5">
                  <a:lumMod val="50000"/>
                </a:schemeClr>
              </a:solidFill>
            </a:endParaRPr>
          </a:p>
        </p:txBody>
      </p:sp>
      <p:sp>
        <p:nvSpPr>
          <p:cNvPr id="3" name="Prostokąt 2"/>
          <p:cNvSpPr/>
          <p:nvPr/>
        </p:nvSpPr>
        <p:spPr>
          <a:xfrm>
            <a:off x="134753" y="193031"/>
            <a:ext cx="2821807" cy="6355586"/>
          </a:xfrm>
          <a:prstGeom prst="rect">
            <a:avLst/>
          </a:prstGeom>
          <a:solidFill>
            <a:schemeClr val="bg1"/>
          </a:solidFill>
        </p:spPr>
        <p:txBody>
          <a:bodyPr wrap="square">
            <a:spAutoFit/>
          </a:bodyPr>
          <a:lstStyle/>
          <a:p>
            <a:r>
              <a:rPr lang="en-US" sz="1100" dirty="0"/>
              <a:t>Nothing Twice</a:t>
            </a:r>
          </a:p>
          <a:p>
            <a:r>
              <a:rPr lang="en-US" sz="1100" dirty="0" err="1"/>
              <a:t>Wislawa</a:t>
            </a:r>
            <a:r>
              <a:rPr lang="en-US" sz="1100" dirty="0"/>
              <a:t> </a:t>
            </a:r>
            <a:r>
              <a:rPr lang="en-US" sz="1100" dirty="0" err="1"/>
              <a:t>Szymborska</a:t>
            </a:r>
            <a:r>
              <a:rPr lang="en-US" sz="1100" dirty="0"/>
              <a:t> - 1923-2012</a:t>
            </a:r>
          </a:p>
          <a:p>
            <a:endParaRPr lang="en-US" sz="1100" dirty="0"/>
          </a:p>
          <a:p>
            <a:r>
              <a:rPr lang="en-US" sz="1100" dirty="0"/>
              <a:t>Nothing can ever happen twice.</a:t>
            </a:r>
          </a:p>
          <a:p>
            <a:r>
              <a:rPr lang="en-US" sz="1100" dirty="0"/>
              <a:t>In consequence, the sorry fact is</a:t>
            </a:r>
          </a:p>
          <a:p>
            <a:r>
              <a:rPr lang="en-US" sz="1100" dirty="0"/>
              <a:t>that we arrive here improvised</a:t>
            </a:r>
          </a:p>
          <a:p>
            <a:r>
              <a:rPr lang="en-US" sz="1100" dirty="0"/>
              <a:t>and leave without the chance to practice.</a:t>
            </a:r>
          </a:p>
          <a:p>
            <a:endParaRPr lang="en-US" sz="1100" dirty="0"/>
          </a:p>
          <a:p>
            <a:r>
              <a:rPr lang="en-US" sz="1100" dirty="0"/>
              <a:t>Even if there is no one dumber,</a:t>
            </a:r>
          </a:p>
          <a:p>
            <a:r>
              <a:rPr lang="en-US" sz="1100" dirty="0"/>
              <a:t>if you're the planet's biggest dunce,</a:t>
            </a:r>
          </a:p>
          <a:p>
            <a:r>
              <a:rPr lang="en-US" sz="1100" dirty="0"/>
              <a:t>you can't repeat the class in summer:</a:t>
            </a:r>
          </a:p>
          <a:p>
            <a:r>
              <a:rPr lang="en-US" sz="1100" dirty="0"/>
              <a:t>this course is only offered once.</a:t>
            </a:r>
          </a:p>
          <a:p>
            <a:endParaRPr lang="en-US" sz="1100" dirty="0"/>
          </a:p>
          <a:p>
            <a:r>
              <a:rPr lang="en-US" sz="1100" dirty="0"/>
              <a:t>No day copies yesterday,</a:t>
            </a:r>
          </a:p>
          <a:p>
            <a:r>
              <a:rPr lang="en-US" sz="1100" dirty="0"/>
              <a:t>no two nights will teach what bliss is</a:t>
            </a:r>
          </a:p>
          <a:p>
            <a:r>
              <a:rPr lang="en-US" sz="1100" dirty="0"/>
              <a:t>in precisely the same way,</a:t>
            </a:r>
          </a:p>
          <a:p>
            <a:r>
              <a:rPr lang="en-US" sz="1100" dirty="0"/>
              <a:t>with precisely the same kisses.</a:t>
            </a:r>
          </a:p>
          <a:p>
            <a:endParaRPr lang="en-US" sz="1100" dirty="0"/>
          </a:p>
          <a:p>
            <a:r>
              <a:rPr lang="en-US" sz="1100" dirty="0"/>
              <a:t>One day, perhaps some idle tongue</a:t>
            </a:r>
          </a:p>
          <a:p>
            <a:r>
              <a:rPr lang="en-US" sz="1100" dirty="0"/>
              <a:t>mentions your name by accident:</a:t>
            </a:r>
          </a:p>
          <a:p>
            <a:r>
              <a:rPr lang="en-US" sz="1100" dirty="0"/>
              <a:t>I feel as if a rose were flung</a:t>
            </a:r>
          </a:p>
          <a:p>
            <a:r>
              <a:rPr lang="en-US" sz="1100" dirty="0"/>
              <a:t>into the room, all hue and scent.</a:t>
            </a:r>
          </a:p>
          <a:p>
            <a:endParaRPr lang="en-US" sz="1100" dirty="0"/>
          </a:p>
          <a:p>
            <a:r>
              <a:rPr lang="en-US" sz="1100" dirty="0"/>
              <a:t>The next day, though you're here with me,</a:t>
            </a:r>
          </a:p>
          <a:p>
            <a:r>
              <a:rPr lang="en-US" sz="1100" dirty="0"/>
              <a:t>I can't help looking at the clock:</a:t>
            </a:r>
          </a:p>
          <a:p>
            <a:r>
              <a:rPr lang="en-US" sz="1100" dirty="0"/>
              <a:t>A rose? A rose? What could that be?</a:t>
            </a:r>
          </a:p>
          <a:p>
            <a:r>
              <a:rPr lang="en-US" sz="1100" dirty="0"/>
              <a:t>Is it a flower or a rock?</a:t>
            </a:r>
          </a:p>
          <a:p>
            <a:endParaRPr lang="en-US" sz="1100" dirty="0"/>
          </a:p>
          <a:p>
            <a:r>
              <a:rPr lang="en-US" sz="1100" dirty="0"/>
              <a:t>Why do we treat the fleeting day</a:t>
            </a:r>
          </a:p>
          <a:p>
            <a:r>
              <a:rPr lang="en-US" sz="1100" dirty="0"/>
              <a:t>with so much needless fear and sorrow?</a:t>
            </a:r>
          </a:p>
          <a:p>
            <a:r>
              <a:rPr lang="en-US" sz="1100" dirty="0"/>
              <a:t>It's in its nature not to stay:</a:t>
            </a:r>
          </a:p>
          <a:p>
            <a:r>
              <a:rPr lang="en-US" sz="1100" dirty="0"/>
              <a:t>Today is always gone tomorrow.</a:t>
            </a:r>
          </a:p>
          <a:p>
            <a:endParaRPr lang="en-US" sz="1100" dirty="0"/>
          </a:p>
          <a:p>
            <a:r>
              <a:rPr lang="en-US" sz="1100" dirty="0"/>
              <a:t>With smiles and kisses, we prefer</a:t>
            </a:r>
          </a:p>
          <a:p>
            <a:r>
              <a:rPr lang="en-US" sz="1100" dirty="0"/>
              <a:t>to seek accord beneath our star,</a:t>
            </a:r>
          </a:p>
          <a:p>
            <a:r>
              <a:rPr lang="en-US" sz="1100" dirty="0"/>
              <a:t>although we're different (we concur)</a:t>
            </a:r>
          </a:p>
          <a:p>
            <a:r>
              <a:rPr lang="en-US" sz="1100" dirty="0"/>
              <a:t>just as two drops of water are.</a:t>
            </a:r>
          </a:p>
        </p:txBody>
      </p:sp>
      <p:sp>
        <p:nvSpPr>
          <p:cNvPr id="6" name="Prostokąt 5"/>
          <p:cNvSpPr/>
          <p:nvPr/>
        </p:nvSpPr>
        <p:spPr>
          <a:xfrm>
            <a:off x="2099880" y="878793"/>
            <a:ext cx="4829240" cy="369332"/>
          </a:xfrm>
          <a:prstGeom prst="rect">
            <a:avLst/>
          </a:prstGeom>
        </p:spPr>
        <p:txBody>
          <a:bodyPr wrap="square">
            <a:spAutoFit/>
          </a:bodyPr>
          <a:lstStyle/>
          <a:p>
            <a:r>
              <a:rPr lang="pl-PL" b="1" dirty="0" smtClean="0">
                <a:solidFill>
                  <a:srgbClr val="4BACC6">
                    <a:lumMod val="50000"/>
                  </a:srgbClr>
                </a:solidFill>
              </a:rPr>
              <a:t>In </a:t>
            </a:r>
            <a:r>
              <a:rPr lang="en-US" b="1" dirty="0" smtClean="0">
                <a:solidFill>
                  <a:srgbClr val="4BACC6">
                    <a:lumMod val="50000"/>
                  </a:srgbClr>
                </a:solidFill>
              </a:rPr>
              <a:t>poem</a:t>
            </a:r>
            <a:r>
              <a:rPr lang="pl-PL" b="1" dirty="0" smtClean="0">
                <a:solidFill>
                  <a:srgbClr val="4BACC6">
                    <a:lumMod val="50000"/>
                  </a:srgbClr>
                </a:solidFill>
              </a:rPr>
              <a:t> </a:t>
            </a:r>
            <a:r>
              <a:rPr lang="en-US" b="1" dirty="0" smtClean="0">
                <a:solidFill>
                  <a:srgbClr val="4BACC6">
                    <a:lumMod val="50000"/>
                  </a:srgbClr>
                </a:solidFill>
              </a:rPr>
              <a:t>Nothing Twice </a:t>
            </a:r>
            <a:r>
              <a:rPr lang="en-US" b="1" dirty="0">
                <a:solidFill>
                  <a:srgbClr val="4BACC6">
                    <a:lumMod val="50000"/>
                  </a:srgbClr>
                </a:solidFill>
              </a:rPr>
              <a:t>by </a:t>
            </a:r>
            <a:r>
              <a:rPr lang="en-US" b="1" dirty="0" err="1">
                <a:solidFill>
                  <a:srgbClr val="4BACC6">
                    <a:lumMod val="50000"/>
                  </a:srgbClr>
                </a:solidFill>
              </a:rPr>
              <a:t>Wisława</a:t>
            </a:r>
            <a:r>
              <a:rPr lang="en-US" b="1" dirty="0">
                <a:solidFill>
                  <a:srgbClr val="4BACC6">
                    <a:lumMod val="50000"/>
                  </a:srgbClr>
                </a:solidFill>
              </a:rPr>
              <a:t> </a:t>
            </a:r>
            <a:r>
              <a:rPr lang="en-US" b="1" dirty="0" err="1">
                <a:solidFill>
                  <a:srgbClr val="4BACC6">
                    <a:lumMod val="50000"/>
                  </a:srgbClr>
                </a:solidFill>
              </a:rPr>
              <a:t>Szymborska</a:t>
            </a:r>
            <a:endParaRPr lang="pl-PL" dirty="0"/>
          </a:p>
        </p:txBody>
      </p:sp>
      <p:sp>
        <p:nvSpPr>
          <p:cNvPr id="7" name="Prostokąt 6"/>
          <p:cNvSpPr/>
          <p:nvPr/>
        </p:nvSpPr>
        <p:spPr>
          <a:xfrm>
            <a:off x="6282904" y="1157638"/>
            <a:ext cx="5723823" cy="646331"/>
          </a:xfrm>
          <a:prstGeom prst="rect">
            <a:avLst/>
          </a:prstGeom>
        </p:spPr>
        <p:txBody>
          <a:bodyPr wrap="square">
            <a:spAutoFit/>
          </a:bodyPr>
          <a:lstStyle/>
          <a:p>
            <a:r>
              <a:rPr lang="pl-PL" b="1" dirty="0" smtClean="0">
                <a:solidFill>
                  <a:srgbClr val="4BACC6">
                    <a:lumMod val="50000"/>
                  </a:srgbClr>
                </a:solidFill>
              </a:rPr>
              <a:t>In </a:t>
            </a:r>
            <a:r>
              <a:rPr lang="en-US" b="1" dirty="0" smtClean="0">
                <a:solidFill>
                  <a:srgbClr val="4BACC6">
                    <a:lumMod val="50000"/>
                  </a:srgbClr>
                </a:solidFill>
              </a:rPr>
              <a:t>life </a:t>
            </a:r>
            <a:r>
              <a:rPr lang="en-US" b="1" dirty="0">
                <a:solidFill>
                  <a:srgbClr val="4BACC6">
                    <a:lumMod val="50000"/>
                  </a:srgbClr>
                </a:solidFill>
              </a:rPr>
              <a:t>parables such as </a:t>
            </a:r>
            <a:r>
              <a:rPr lang="en-US" b="1" dirty="0" smtClean="0">
                <a:solidFill>
                  <a:srgbClr val="4BACC6">
                    <a:lumMod val="50000"/>
                  </a:srgbClr>
                </a:solidFill>
              </a:rPr>
              <a:t>"Jar of Life</a:t>
            </a:r>
            <a:r>
              <a:rPr lang="pl-PL" b="1" dirty="0" smtClean="0">
                <a:solidFill>
                  <a:srgbClr val="4BACC6">
                    <a:lumMod val="50000"/>
                  </a:srgbClr>
                </a:solidFill>
              </a:rPr>
              <a:t> </a:t>
            </a:r>
            <a:r>
              <a:rPr lang="en-US" b="1" dirty="0" smtClean="0">
                <a:solidFill>
                  <a:srgbClr val="4BACC6">
                    <a:lumMod val="50000"/>
                  </a:srgbClr>
                </a:solidFill>
              </a:rPr>
              <a:t>- </a:t>
            </a:r>
            <a:r>
              <a:rPr lang="en-US" b="1" dirty="0">
                <a:solidFill>
                  <a:srgbClr val="4BACC6">
                    <a:lumMod val="50000"/>
                  </a:srgbClr>
                </a:solidFill>
              </a:rPr>
              <a:t>Rocks, Pebbles, and Sand„</a:t>
            </a:r>
            <a:r>
              <a:rPr lang="pl-PL" b="1" dirty="0" smtClean="0">
                <a:solidFill>
                  <a:srgbClr val="4BACC6">
                    <a:lumMod val="50000"/>
                  </a:srgbClr>
                </a:solidFill>
              </a:rPr>
              <a:t> P</a:t>
            </a:r>
            <a:r>
              <a:rPr lang="en-US" b="1" dirty="0" err="1" smtClean="0">
                <a:solidFill>
                  <a:srgbClr val="4BACC6">
                    <a:lumMod val="50000"/>
                  </a:srgbClr>
                </a:solidFill>
              </a:rPr>
              <a:t>ut</a:t>
            </a:r>
            <a:r>
              <a:rPr lang="en-US" b="1" dirty="0" smtClean="0">
                <a:solidFill>
                  <a:srgbClr val="4BACC6">
                    <a:lumMod val="50000"/>
                  </a:srgbClr>
                </a:solidFill>
              </a:rPr>
              <a:t> </a:t>
            </a:r>
            <a:r>
              <a:rPr lang="en-US" b="1" dirty="0">
                <a:solidFill>
                  <a:srgbClr val="4BACC6">
                    <a:lumMod val="50000"/>
                  </a:srgbClr>
                </a:solidFill>
              </a:rPr>
              <a:t>important things first! </a:t>
            </a:r>
            <a:r>
              <a:rPr lang="pl-PL" b="1" dirty="0" smtClean="0">
                <a:solidFill>
                  <a:srgbClr val="4BACC6">
                    <a:lumMod val="50000"/>
                  </a:srgbClr>
                </a:solidFill>
              </a:rPr>
              <a:t> </a:t>
            </a:r>
            <a:endParaRPr lang="pl-PL" dirty="0"/>
          </a:p>
        </p:txBody>
      </p:sp>
      <p:pic>
        <p:nvPicPr>
          <p:cNvPr id="11" name="Obraz 10"/>
          <p:cNvPicPr>
            <a:picLocks noChangeAspect="1"/>
          </p:cNvPicPr>
          <p:nvPr/>
        </p:nvPicPr>
        <p:blipFill>
          <a:blip r:embed="rId2"/>
          <a:stretch>
            <a:fillRect/>
          </a:stretch>
        </p:blipFill>
        <p:spPr>
          <a:xfrm>
            <a:off x="2689741" y="1256219"/>
            <a:ext cx="3322037" cy="4185244"/>
          </a:xfrm>
          <a:prstGeom prst="rect">
            <a:avLst/>
          </a:prstGeom>
          <a:ln>
            <a:noFill/>
          </a:ln>
          <a:effectLst>
            <a:outerShdw blurRad="292100" dist="139700" dir="2700000" algn="tl" rotWithShape="0">
              <a:srgbClr val="333333">
                <a:alpha val="65000"/>
              </a:srgbClr>
            </a:outerShdw>
          </a:effectLst>
        </p:spPr>
      </p:pic>
      <p:sp>
        <p:nvSpPr>
          <p:cNvPr id="12" name="Prostokąt 11"/>
          <p:cNvSpPr/>
          <p:nvPr/>
        </p:nvSpPr>
        <p:spPr>
          <a:xfrm>
            <a:off x="2756835" y="5689380"/>
            <a:ext cx="3326331" cy="923330"/>
          </a:xfrm>
          <a:prstGeom prst="rect">
            <a:avLst/>
          </a:prstGeom>
        </p:spPr>
        <p:txBody>
          <a:bodyPr wrap="square">
            <a:spAutoFit/>
          </a:bodyPr>
          <a:lstStyle/>
          <a:p>
            <a:r>
              <a:rPr lang="pl-PL" b="1" dirty="0" smtClean="0">
                <a:solidFill>
                  <a:schemeClr val="accent5">
                    <a:lumMod val="50000"/>
                  </a:schemeClr>
                </a:solidFill>
              </a:rPr>
              <a:t>In painting </a:t>
            </a:r>
            <a:r>
              <a:rPr lang="en-US" b="1" dirty="0">
                <a:solidFill>
                  <a:schemeClr val="accent5">
                    <a:lumMod val="50000"/>
                  </a:schemeClr>
                </a:solidFill>
              </a:rPr>
              <a:t>Allegory of  Venus and Time</a:t>
            </a:r>
            <a:r>
              <a:rPr lang="pl-PL" b="1" dirty="0">
                <a:solidFill>
                  <a:schemeClr val="accent5">
                    <a:lumMod val="50000"/>
                  </a:schemeClr>
                </a:solidFill>
              </a:rPr>
              <a:t> </a:t>
            </a:r>
            <a:r>
              <a:rPr lang="pl-PL" b="1" dirty="0" smtClean="0">
                <a:solidFill>
                  <a:schemeClr val="accent5">
                    <a:lumMod val="50000"/>
                  </a:schemeClr>
                </a:solidFill>
              </a:rPr>
              <a:t>by </a:t>
            </a:r>
            <a:r>
              <a:rPr lang="en-US" b="1" dirty="0" err="1" smtClean="0">
                <a:solidFill>
                  <a:schemeClr val="accent5">
                    <a:lumMod val="50000"/>
                  </a:schemeClr>
                </a:solidFill>
              </a:rPr>
              <a:t>Agniolo</a:t>
            </a:r>
            <a:r>
              <a:rPr lang="en-US" b="1" dirty="0" smtClean="0">
                <a:solidFill>
                  <a:schemeClr val="accent5">
                    <a:lumMod val="50000"/>
                  </a:schemeClr>
                </a:solidFill>
              </a:rPr>
              <a:t> </a:t>
            </a:r>
            <a:r>
              <a:rPr lang="en-US" b="1" dirty="0" err="1">
                <a:solidFill>
                  <a:schemeClr val="accent5">
                    <a:lumMod val="50000"/>
                  </a:schemeClr>
                </a:solidFill>
              </a:rPr>
              <a:t>Bronzino</a:t>
            </a:r>
            <a:r>
              <a:rPr lang="pl-PL" b="1" dirty="0">
                <a:solidFill>
                  <a:schemeClr val="accent5">
                    <a:lumMod val="50000"/>
                  </a:schemeClr>
                </a:solidFill>
              </a:rPr>
              <a:t> </a:t>
            </a:r>
          </a:p>
          <a:p>
            <a:r>
              <a:rPr lang="en-US" b="1" dirty="0" smtClean="0">
                <a:solidFill>
                  <a:schemeClr val="accent5">
                    <a:lumMod val="50000"/>
                  </a:schemeClr>
                </a:solidFill>
              </a:rPr>
              <a:t>National </a:t>
            </a:r>
            <a:r>
              <a:rPr lang="en-US" b="1" dirty="0">
                <a:solidFill>
                  <a:schemeClr val="accent5">
                    <a:lumMod val="50000"/>
                  </a:schemeClr>
                </a:solidFill>
              </a:rPr>
              <a:t>Gallery, </a:t>
            </a:r>
            <a:r>
              <a:rPr lang="en-US" b="1" dirty="0" smtClean="0">
                <a:solidFill>
                  <a:schemeClr val="accent5">
                    <a:lumMod val="50000"/>
                  </a:schemeClr>
                </a:solidFill>
              </a:rPr>
              <a:t>London</a:t>
            </a:r>
            <a:endParaRPr lang="pl-PL" b="1" dirty="0">
              <a:solidFill>
                <a:schemeClr val="accent5">
                  <a:lumMod val="50000"/>
                </a:schemeClr>
              </a:solidFill>
            </a:endParaRPr>
          </a:p>
        </p:txBody>
      </p:sp>
      <p:sp>
        <p:nvSpPr>
          <p:cNvPr id="13" name="Prostokąt 12"/>
          <p:cNvSpPr/>
          <p:nvPr/>
        </p:nvSpPr>
        <p:spPr>
          <a:xfrm>
            <a:off x="9286240" y="2296954"/>
            <a:ext cx="2677962" cy="923330"/>
          </a:xfrm>
          <a:prstGeom prst="rect">
            <a:avLst/>
          </a:prstGeom>
        </p:spPr>
        <p:txBody>
          <a:bodyPr wrap="square">
            <a:spAutoFit/>
          </a:bodyPr>
          <a:lstStyle/>
          <a:p>
            <a:r>
              <a:rPr lang="en-US" b="1" dirty="0">
                <a:solidFill>
                  <a:srgbClr val="4BACC6">
                    <a:lumMod val="50000"/>
                  </a:srgbClr>
                </a:solidFill>
              </a:rPr>
              <a:t>https://balancedaction.me/2012/10/17/the-jar-of-life-first-things-first/</a:t>
            </a:r>
            <a:endParaRPr lang="pl-PL" dirty="0"/>
          </a:p>
        </p:txBody>
      </p:sp>
      <p:pic>
        <p:nvPicPr>
          <p:cNvPr id="14" name="Obraz 13"/>
          <p:cNvPicPr>
            <a:picLocks noChangeAspect="1"/>
          </p:cNvPicPr>
          <p:nvPr/>
        </p:nvPicPr>
        <p:blipFill>
          <a:blip r:embed="rId3"/>
          <a:stretch>
            <a:fillRect/>
          </a:stretch>
        </p:blipFill>
        <p:spPr>
          <a:xfrm>
            <a:off x="6625136" y="1834999"/>
            <a:ext cx="2519680" cy="1847240"/>
          </a:xfrm>
          <a:prstGeom prst="rect">
            <a:avLst/>
          </a:prstGeom>
          <a:ln>
            <a:noFill/>
          </a:ln>
          <a:effectLst>
            <a:outerShdw blurRad="292100" dist="139700" dir="2700000" algn="tl" rotWithShape="0">
              <a:srgbClr val="333333">
                <a:alpha val="65000"/>
              </a:srgbClr>
            </a:outerShdw>
          </a:effectLst>
        </p:spPr>
      </p:pic>
      <p:pic>
        <p:nvPicPr>
          <p:cNvPr id="15" name="Obraz 14"/>
          <p:cNvPicPr>
            <a:picLocks noChangeAspect="1"/>
          </p:cNvPicPr>
          <p:nvPr/>
        </p:nvPicPr>
        <p:blipFill>
          <a:blip r:embed="rId4"/>
          <a:stretch>
            <a:fillRect/>
          </a:stretch>
        </p:blipFill>
        <p:spPr>
          <a:xfrm>
            <a:off x="6770938" y="3841994"/>
            <a:ext cx="2271462" cy="2849505"/>
          </a:xfrm>
          <a:prstGeom prst="rect">
            <a:avLst/>
          </a:prstGeom>
          <a:ln>
            <a:noFill/>
          </a:ln>
          <a:effectLst>
            <a:outerShdw blurRad="292100" dist="139700" dir="2700000" algn="tl" rotWithShape="0">
              <a:srgbClr val="333333">
                <a:alpha val="65000"/>
              </a:srgbClr>
            </a:outerShdw>
          </a:effectLst>
        </p:spPr>
      </p:pic>
      <p:sp>
        <p:nvSpPr>
          <p:cNvPr id="16" name="Prostokąt 15"/>
          <p:cNvSpPr/>
          <p:nvPr/>
        </p:nvSpPr>
        <p:spPr>
          <a:xfrm>
            <a:off x="9286240" y="4659766"/>
            <a:ext cx="2519145" cy="646331"/>
          </a:xfrm>
          <a:prstGeom prst="rect">
            <a:avLst/>
          </a:prstGeom>
        </p:spPr>
        <p:txBody>
          <a:bodyPr wrap="square">
            <a:spAutoFit/>
          </a:bodyPr>
          <a:lstStyle/>
          <a:p>
            <a:r>
              <a:rPr lang="pl-PL" b="1" dirty="0" smtClean="0">
                <a:solidFill>
                  <a:srgbClr val="4BACC6">
                    <a:lumMod val="50000"/>
                  </a:srgbClr>
                </a:solidFill>
              </a:rPr>
              <a:t>In film</a:t>
            </a:r>
            <a:r>
              <a:rPr lang="en-US" b="1" dirty="0" smtClean="0">
                <a:solidFill>
                  <a:srgbClr val="4BACC6">
                    <a:lumMod val="50000"/>
                  </a:srgbClr>
                </a:solidFill>
              </a:rPr>
              <a:t> </a:t>
            </a:r>
            <a:r>
              <a:rPr lang="pl-PL" b="1" dirty="0" smtClean="0">
                <a:solidFill>
                  <a:srgbClr val="4BACC6">
                    <a:lumMod val="50000"/>
                  </a:srgbClr>
                </a:solidFill>
              </a:rPr>
              <a:t>Blind Chance </a:t>
            </a:r>
            <a:r>
              <a:rPr lang="pl-PL" b="1" dirty="0">
                <a:solidFill>
                  <a:srgbClr val="4BACC6">
                    <a:lumMod val="50000"/>
                  </a:srgbClr>
                </a:solidFill>
              </a:rPr>
              <a:t>by </a:t>
            </a:r>
            <a:r>
              <a:rPr lang="pl-PL" b="1" dirty="0" smtClean="0">
                <a:solidFill>
                  <a:srgbClr val="4BACC6">
                    <a:lumMod val="50000"/>
                  </a:srgbClr>
                </a:solidFill>
              </a:rPr>
              <a:t>Krzysztof Kieślowski</a:t>
            </a:r>
            <a:endParaRPr lang="pl-PL" dirty="0"/>
          </a:p>
        </p:txBody>
      </p:sp>
    </p:spTree>
    <p:extLst>
      <p:ext uri="{BB962C8B-B14F-4D97-AF65-F5344CB8AC3E}">
        <p14:creationId xmlns:p14="http://schemas.microsoft.com/office/powerpoint/2010/main" val="3844736684"/>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4189</TotalTime>
  <Words>3552</Words>
  <Application>Microsoft Office PowerPoint</Application>
  <PresentationFormat>Panoramiczny</PresentationFormat>
  <Paragraphs>258</Paragraphs>
  <Slides>33</Slides>
  <Notes>1</Notes>
  <HiddenSlides>0</HiddenSlides>
  <MMClips>0</MMClips>
  <ScaleCrop>false</ScaleCrop>
  <HeadingPairs>
    <vt:vector size="6" baseType="variant">
      <vt:variant>
        <vt:lpstr>Używane czcionki</vt:lpstr>
      </vt:variant>
      <vt:variant>
        <vt:i4>5</vt:i4>
      </vt:variant>
      <vt:variant>
        <vt:lpstr>Motyw</vt:lpstr>
      </vt:variant>
      <vt:variant>
        <vt:i4>2</vt:i4>
      </vt:variant>
      <vt:variant>
        <vt:lpstr>Tytuły slajdów</vt:lpstr>
      </vt:variant>
      <vt:variant>
        <vt:i4>33</vt:i4>
      </vt:variant>
    </vt:vector>
  </HeadingPairs>
  <TitlesOfParts>
    <vt:vector size="40" baseType="lpstr">
      <vt:lpstr>Arial</vt:lpstr>
      <vt:lpstr>Calibri</vt:lpstr>
      <vt:lpstr>Calibri Light</vt:lpstr>
      <vt:lpstr>Cambria Math</vt:lpstr>
      <vt:lpstr>Wingdings</vt:lpstr>
      <vt:lpstr>Motyw pakietu Office</vt:lpstr>
      <vt:lpstr>1_Motyw pakietu Office</vt:lpstr>
      <vt:lpstr>Prezentacja programu PowerPoint</vt:lpstr>
      <vt:lpstr>Prezentacja programu PowerPoint</vt:lpstr>
      <vt:lpstr>Motivation - why ergodicity    </vt:lpstr>
      <vt:lpstr>Story of the risk and uncertainty </vt:lpstr>
      <vt:lpstr>Risk - similaries to  TV show Let’s Make a Deal </vt:lpstr>
      <vt:lpstr>Risk , uncertainty, randomness</vt:lpstr>
      <vt:lpstr>Time and path dependence </vt:lpstr>
      <vt:lpstr>Time and path dependence </vt:lpstr>
      <vt:lpstr>Time and path dependence </vt:lpstr>
      <vt:lpstr>Path dependence – non-ergodic world</vt:lpstr>
      <vt:lpstr>Path dependence – non-ergodic world </vt:lpstr>
      <vt:lpstr>Time and path dependence </vt:lpstr>
      <vt:lpstr>Experience the difference between ergodic and non-ergodic processes Time to Ad-Hoc Research</vt:lpstr>
      <vt:lpstr>Experience the difference between ergodic and non-ergodic worlds/systems</vt:lpstr>
      <vt:lpstr>The difference between ergodic and non-ergodic processes</vt:lpstr>
      <vt:lpstr>The difference between ergodic and non-ergodic processes</vt:lpstr>
      <vt:lpstr>The ergodic process</vt:lpstr>
      <vt:lpstr>The story about ergodic world</vt:lpstr>
      <vt:lpstr>The non-ergodic proces</vt:lpstr>
      <vt:lpstr>The ergodic and non-ergodic proces</vt:lpstr>
      <vt:lpstr>The rich get richer and the poor get poorer</vt:lpstr>
      <vt:lpstr>The rich get richer and the poor get poorer</vt:lpstr>
      <vt:lpstr>Let’s make a deal is not a valid schema for the experiment  </vt:lpstr>
      <vt:lpstr>Let’s make a deal is not a valid schema for the experiment  </vt:lpstr>
      <vt:lpstr>Let’s make a deal is not a valid schema for the experiment  </vt:lpstr>
      <vt:lpstr>Ad-Hoc Research  How to applied ergodicity to finance.</vt:lpstr>
      <vt:lpstr>Ergodicity in finance </vt:lpstr>
      <vt:lpstr>Ergodicity in finance </vt:lpstr>
      <vt:lpstr>Non-ergodicity in finance</vt:lpstr>
      <vt:lpstr>Non-ergodicity in finance – Kelly criterion </vt:lpstr>
      <vt:lpstr>Non-ergodicity in economics – revolution</vt:lpstr>
      <vt:lpstr>Let’s make a deal is not a valid schema for the experiment  </vt:lpstr>
      <vt:lpstr>Stay tuned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Tomasz Kopczewski</dc:creator>
  <cp:lastModifiedBy>Tomasz Kopczewski</cp:lastModifiedBy>
  <cp:revision>117</cp:revision>
  <dcterms:created xsi:type="dcterms:W3CDTF">2021-09-30T15:20:11Z</dcterms:created>
  <dcterms:modified xsi:type="dcterms:W3CDTF">2021-10-05T20:27:44Z</dcterms:modified>
</cp:coreProperties>
</file>